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tags/tag13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9.xml" ContentType="application/vnd.openxmlformats-officedocument.them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heme/theme10.xml" ContentType="application/vnd.openxmlformats-officedocument.them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heme/theme11.xml" ContentType="application/vnd.openxmlformats-officedocument.them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9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2"/>
    <p:sldMasterId id="2147484482" r:id="rId3"/>
    <p:sldMasterId id="2147484487" r:id="rId4"/>
    <p:sldMasterId id="2147484492" r:id="rId5"/>
    <p:sldMasterId id="2147484494" r:id="rId6"/>
    <p:sldMasterId id="2147484499" r:id="rId7"/>
    <p:sldMasterId id="2147484504" r:id="rId8"/>
    <p:sldMasterId id="2147484509" r:id="rId9"/>
    <p:sldMasterId id="2147484514" r:id="rId10"/>
  </p:sldMasterIdLst>
  <p:notesMasterIdLst>
    <p:notesMasterId r:id="rId39"/>
  </p:notesMasterIdLst>
  <p:handoutMasterIdLst>
    <p:handoutMasterId r:id="rId40"/>
  </p:handoutMasterIdLst>
  <p:sldIdLst>
    <p:sldId id="639" r:id="rId11"/>
    <p:sldId id="646" r:id="rId12"/>
    <p:sldId id="640" r:id="rId13"/>
    <p:sldId id="566" r:id="rId14"/>
    <p:sldId id="641" r:id="rId15"/>
    <p:sldId id="621" r:id="rId16"/>
    <p:sldId id="622" r:id="rId17"/>
    <p:sldId id="623" r:id="rId18"/>
    <p:sldId id="577" r:id="rId19"/>
    <p:sldId id="580" r:id="rId20"/>
    <p:sldId id="579" r:id="rId21"/>
    <p:sldId id="547" r:id="rId22"/>
    <p:sldId id="619" r:id="rId23"/>
    <p:sldId id="642" r:id="rId24"/>
    <p:sldId id="643" r:id="rId25"/>
    <p:sldId id="644" r:id="rId26"/>
    <p:sldId id="645" r:id="rId27"/>
    <p:sldId id="624" r:id="rId28"/>
    <p:sldId id="625" r:id="rId29"/>
    <p:sldId id="595" r:id="rId30"/>
    <p:sldId id="611" r:id="rId31"/>
    <p:sldId id="631" r:id="rId32"/>
    <p:sldId id="632" r:id="rId33"/>
    <p:sldId id="633" r:id="rId34"/>
    <p:sldId id="634" r:id="rId35"/>
    <p:sldId id="638" r:id="rId36"/>
    <p:sldId id="635" r:id="rId37"/>
    <p:sldId id="637" r:id="rId38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bg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bg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bg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bg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bg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bg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sz="1200" kern="1200">
        <a:solidFill>
          <a:schemeClr val="bg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sz="1200" kern="1200">
        <a:solidFill>
          <a:schemeClr val="bg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sz="1200" kern="1200">
        <a:solidFill>
          <a:schemeClr val="bg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085">
          <p15:clr>
            <a:srgbClr val="A4A3A4"/>
          </p15:clr>
        </p15:guide>
        <p15:guide id="2" orient="horz" pos="4150">
          <p15:clr>
            <a:srgbClr val="A4A3A4"/>
          </p15:clr>
        </p15:guide>
        <p15:guide id="3" orient="horz" pos="1366">
          <p15:clr>
            <a:srgbClr val="A4A3A4"/>
          </p15:clr>
        </p15:guide>
        <p15:guide id="4" orient="horz" pos="1592">
          <p15:clr>
            <a:srgbClr val="A4A3A4"/>
          </p15:clr>
        </p15:guide>
        <p15:guide id="5" orient="horz" pos="1818">
          <p15:clr>
            <a:srgbClr val="A4A3A4"/>
          </p15:clr>
        </p15:guide>
        <p15:guide id="6" orient="horz" pos="2044">
          <p15:clr>
            <a:srgbClr val="A4A3A4"/>
          </p15:clr>
        </p15:guide>
        <p15:guide id="7" orient="horz" pos="2270">
          <p15:clr>
            <a:srgbClr val="A4A3A4"/>
          </p15:clr>
        </p15:guide>
        <p15:guide id="8" orient="horz" pos="2496">
          <p15:clr>
            <a:srgbClr val="A4A3A4"/>
          </p15:clr>
        </p15:guide>
        <p15:guide id="9" orient="horz" pos="2722">
          <p15:clr>
            <a:srgbClr val="A4A3A4"/>
          </p15:clr>
        </p15:guide>
        <p15:guide id="10" orient="horz" pos="2954">
          <p15:clr>
            <a:srgbClr val="A4A3A4"/>
          </p15:clr>
        </p15:guide>
        <p15:guide id="11" orient="horz" pos="3180">
          <p15:clr>
            <a:srgbClr val="A4A3A4"/>
          </p15:clr>
        </p15:guide>
        <p15:guide id="12" orient="horz" pos="3414">
          <p15:clr>
            <a:srgbClr val="A4A3A4"/>
          </p15:clr>
        </p15:guide>
        <p15:guide id="13" orient="horz" pos="3760">
          <p15:clr>
            <a:srgbClr val="A4A3A4"/>
          </p15:clr>
        </p15:guide>
        <p15:guide id="14" orient="horz" pos="3858">
          <p15:clr>
            <a:srgbClr val="A4A3A4"/>
          </p15:clr>
        </p15:guide>
        <p15:guide id="15" orient="horz" pos="527">
          <p15:clr>
            <a:srgbClr val="A4A3A4"/>
          </p15:clr>
        </p15:guide>
        <p15:guide id="16" orient="horz" pos="233">
          <p15:clr>
            <a:srgbClr val="A4A3A4"/>
          </p15:clr>
        </p15:guide>
        <p15:guide id="17" orient="horz" pos="1261">
          <p15:clr>
            <a:srgbClr val="A4A3A4"/>
          </p15:clr>
        </p15:guide>
        <p15:guide id="18" orient="horz">
          <p15:clr>
            <a:srgbClr val="A4A3A4"/>
          </p15:clr>
        </p15:guide>
        <p15:guide id="19" orient="horz" pos="7">
          <p15:clr>
            <a:srgbClr val="A4A3A4"/>
          </p15:clr>
        </p15:guide>
        <p15:guide id="20" pos="5307">
          <p15:clr>
            <a:srgbClr val="A4A3A4"/>
          </p15:clr>
        </p15:guide>
        <p15:guide id="21" pos="3261">
          <p15:clr>
            <a:srgbClr val="A4A3A4"/>
          </p15:clr>
        </p15:guide>
        <p15:guide id="22" pos="207">
          <p15:clr>
            <a:srgbClr val="A4A3A4"/>
          </p15:clr>
        </p15:guide>
        <p15:guide id="23" pos="3036">
          <p15:clr>
            <a:srgbClr val="A4A3A4"/>
          </p15:clr>
        </p15:guide>
        <p15:guide id="24" pos="909">
          <p15:clr>
            <a:srgbClr val="A4A3A4"/>
          </p15:clr>
        </p15:guide>
        <p15:guide id="25" pos="678">
          <p15:clr>
            <a:srgbClr val="A4A3A4"/>
          </p15:clr>
        </p15:guide>
        <p15:guide id="26" pos="5592">
          <p15:clr>
            <a:srgbClr val="A4A3A4"/>
          </p15:clr>
        </p15:guide>
        <p15:guide id="27" pos="5759">
          <p15:clr>
            <a:srgbClr val="A4A3A4"/>
          </p15:clr>
        </p15:guide>
        <p15:guide id="28" pos="5079">
          <p15:clr>
            <a:srgbClr val="A4A3A4"/>
          </p15:clr>
        </p15:guide>
        <p15:guide id="29" pos="4621">
          <p15:clr>
            <a:srgbClr val="A4A3A4"/>
          </p15:clr>
        </p15:guide>
        <p15:guide id="30" pos="4849">
          <p15:clr>
            <a:srgbClr val="A4A3A4"/>
          </p15:clr>
        </p15:guide>
        <p15:guide id="31" pos="4401">
          <p15:clr>
            <a:srgbClr val="A4A3A4"/>
          </p15:clr>
        </p15:guide>
        <p15:guide id="32" pos="4173">
          <p15:clr>
            <a:srgbClr val="A4A3A4"/>
          </p15:clr>
        </p15:guide>
        <p15:guide id="33" pos="3945">
          <p15:clr>
            <a:srgbClr val="A4A3A4"/>
          </p15:clr>
        </p15:guide>
        <p15:guide id="34" pos="3717">
          <p15:clr>
            <a:srgbClr val="A4A3A4"/>
          </p15:clr>
        </p15:guide>
        <p15:guide id="35" pos="3487">
          <p15:clr>
            <a:srgbClr val="A4A3A4"/>
          </p15:clr>
        </p15:guide>
        <p15:guide id="36" pos="2724">
          <p15:clr>
            <a:srgbClr val="A4A3A4"/>
          </p15:clr>
        </p15:guide>
        <p15:guide id="37" pos="2496">
          <p15:clr>
            <a:srgbClr val="A4A3A4"/>
          </p15:clr>
        </p15:guide>
        <p15:guide id="38" pos="2274">
          <p15:clr>
            <a:srgbClr val="A4A3A4"/>
          </p15:clr>
        </p15:guide>
        <p15:guide id="39" pos="2046">
          <p15:clr>
            <a:srgbClr val="A4A3A4"/>
          </p15:clr>
        </p15:guide>
        <p15:guide id="40" pos="1818">
          <p15:clr>
            <a:srgbClr val="A4A3A4"/>
          </p15:clr>
        </p15:guide>
        <p15:guide id="41" pos="2348">
          <p15:clr>
            <a:srgbClr val="A4A3A4"/>
          </p15:clr>
        </p15:guide>
        <p15:guide id="42" pos="1607">
          <p15:clr>
            <a:srgbClr val="A4A3A4"/>
          </p15:clr>
        </p15:guide>
        <p15:guide id="43" pos="1140">
          <p15:clr>
            <a:srgbClr val="A4A3A4"/>
          </p15:clr>
        </p15:guide>
        <p15:guide id="44" pos="3597">
          <p15:clr>
            <a:srgbClr val="A4A3A4"/>
          </p15:clr>
        </p15:guide>
        <p15:guide id="45" pos="38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oglia, Francesca" initials="FF" lastIdx="1" clrIdx="0"/>
  <p:cmAuthor id="1" name="Francesca Foglia" initials="FF" lastIdx="1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6600FF"/>
    <a:srgbClr val="760000"/>
    <a:srgbClr val="FF9933"/>
    <a:srgbClr val="DAA600"/>
    <a:srgbClr val="FFE89F"/>
    <a:srgbClr val="FFD85D"/>
    <a:srgbClr val="FD7673"/>
    <a:srgbClr val="00000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4730" autoAdjust="0"/>
  </p:normalViewPr>
  <p:slideViewPr>
    <p:cSldViewPr snapToGrid="0" snapToObjects="1">
      <p:cViewPr>
        <p:scale>
          <a:sx n="110" d="100"/>
          <a:sy n="110" d="100"/>
        </p:scale>
        <p:origin x="-138" y="-252"/>
      </p:cViewPr>
      <p:guideLst>
        <p:guide orient="horz" pos="1085"/>
        <p:guide orient="horz" pos="4150"/>
        <p:guide orient="horz" pos="1366"/>
        <p:guide orient="horz" pos="1592"/>
        <p:guide orient="horz" pos="1818"/>
        <p:guide orient="horz" pos="2044"/>
        <p:guide orient="horz" pos="2270"/>
        <p:guide orient="horz" pos="2496"/>
        <p:guide orient="horz" pos="2722"/>
        <p:guide orient="horz" pos="2954"/>
        <p:guide orient="horz" pos="3180"/>
        <p:guide orient="horz" pos="3414"/>
        <p:guide orient="horz" pos="3760"/>
        <p:guide orient="horz" pos="3858"/>
        <p:guide orient="horz" pos="527"/>
        <p:guide orient="horz" pos="233"/>
        <p:guide orient="horz" pos="1261"/>
        <p:guide orient="horz"/>
        <p:guide orient="horz" pos="7"/>
        <p:guide pos="5307"/>
        <p:guide pos="3261"/>
        <p:guide pos="207"/>
        <p:guide pos="3036"/>
        <p:guide pos="909"/>
        <p:guide pos="678"/>
        <p:guide pos="5592"/>
        <p:guide pos="5759"/>
        <p:guide pos="5079"/>
        <p:guide pos="4621"/>
        <p:guide pos="4849"/>
        <p:guide pos="4401"/>
        <p:guide pos="4173"/>
        <p:guide pos="3945"/>
        <p:guide pos="3717"/>
        <p:guide pos="3487"/>
        <p:guide pos="2724"/>
        <p:guide pos="2496"/>
        <p:guide pos="2274"/>
        <p:guide pos="2046"/>
        <p:guide pos="1818"/>
        <p:guide pos="2348"/>
        <p:guide pos="1607"/>
        <p:guide pos="1140"/>
        <p:guide pos="3597"/>
        <p:guide pos="387"/>
      </p:guideLst>
    </p:cSldViewPr>
  </p:slideViewPr>
  <p:outlineViewPr>
    <p:cViewPr>
      <p:scale>
        <a:sx n="33" d="100"/>
        <a:sy n="33" d="100"/>
      </p:scale>
      <p:origin x="0" y="2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31"/>
    </p:cViewPr>
  </p:sorterViewPr>
  <p:notesViewPr>
    <p:cSldViewPr snapToGrid="0" snapToObjects="1">
      <p:cViewPr varScale="1">
        <p:scale>
          <a:sx n="58" d="100"/>
          <a:sy n="58" d="100"/>
        </p:scale>
        <p:origin x="-1699" y="-8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6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9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LDN1DMV3\Donor_CoFinancing\Donors%20and%20Reporting\Operations,%20Planning%20and%20Reporting%20(5-6)\Statistics%20and%20Reports%20(5-6-2)\Report%20Input%20(5-6-2-3)\Country%20strategies\Est%20Bosnia%20need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6859265159970611E-2"/>
          <c:y val="2.0050351215266986E-2"/>
          <c:w val="0.7788288702938263"/>
          <c:h val="0.703602566975705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Portfolio (€m)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921</c:v>
                </c:pt>
                <c:pt idx="1">
                  <c:v>908</c:v>
                </c:pt>
                <c:pt idx="2">
                  <c:v>883</c:v>
                </c:pt>
                <c:pt idx="3">
                  <c:v>985</c:v>
                </c:pt>
                <c:pt idx="4">
                  <c:v>908</c:v>
                </c:pt>
                <c:pt idx="5">
                  <c:v>926</c:v>
                </c:pt>
                <c:pt idx="6">
                  <c:v>1007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Operating Assets (€m)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cat>
            <c:strRef>
              <c:f>Sheet1!$B$1:$H$1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432</c:v>
                </c:pt>
                <c:pt idx="1">
                  <c:v>438</c:v>
                </c:pt>
                <c:pt idx="2">
                  <c:v>492</c:v>
                </c:pt>
                <c:pt idx="3">
                  <c:v>591</c:v>
                </c:pt>
                <c:pt idx="4">
                  <c:v>618</c:v>
                </c:pt>
                <c:pt idx="5">
                  <c:v>602</c:v>
                </c:pt>
                <c:pt idx="6">
                  <c:v>601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axId val="33903360"/>
        <c:axId val="33904896"/>
      </c:barChart>
      <c:lineChart>
        <c:grouping val="standard"/>
        <c:varyColors val="0"/>
        <c:ser>
          <c:idx val="3"/>
          <c:order val="2"/>
          <c:tx>
            <c:strRef>
              <c:f>Sheet1!$A$5</c:f>
              <c:strCache>
                <c:ptCount val="1"/>
              </c:strCache>
            </c:strRef>
          </c:tx>
          <c:marker>
            <c:symbol val="none"/>
          </c:marker>
          <c:cat>
            <c:strRef>
              <c:f>Sheet1!$B$1:$H$1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strCache>
            </c:strRef>
          </c:cat>
          <c:val>
            <c:numRef>
              <c:f>Sheet1!$B$5:$H$5</c:f>
              <c:numCache>
                <c:formatCode>General</c:formatCode>
                <c:ptCount val="7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916416"/>
        <c:axId val="33914880"/>
      </c:lineChart>
      <c:catAx>
        <c:axId val="339033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3904896"/>
        <c:crosses val="autoZero"/>
        <c:auto val="1"/>
        <c:lblAlgn val="ctr"/>
        <c:lblOffset val="100"/>
        <c:noMultiLvlLbl val="0"/>
      </c:catAx>
      <c:valAx>
        <c:axId val="33904896"/>
        <c:scaling>
          <c:orientation val="minMax"/>
        </c:scaling>
        <c:delete val="0"/>
        <c:axPos val="l"/>
        <c:majorGridlines>
          <c:spPr>
            <a:ln>
              <a:noFill/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crossAx val="33903360"/>
        <c:crosses val="autoZero"/>
        <c:crossBetween val="between"/>
      </c:valAx>
      <c:valAx>
        <c:axId val="33914880"/>
        <c:scaling>
          <c:orientation val="minMax"/>
          <c:max val="1"/>
        </c:scaling>
        <c:delete val="0"/>
        <c:axPos val="r"/>
        <c:numFmt formatCode="0%" sourceLinked="0"/>
        <c:majorTickMark val="out"/>
        <c:minorTickMark val="none"/>
        <c:tickLblPos val="nextTo"/>
        <c:crossAx val="33916416"/>
        <c:crosses val="max"/>
        <c:crossBetween val="between"/>
      </c:valAx>
      <c:catAx>
        <c:axId val="339164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3914880"/>
        <c:crossesAt val="0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800">
          <a:solidFill>
            <a:schemeClr val="accent6"/>
          </a:solidFill>
          <a:latin typeface="Franklin Gothic Book" panose="020B0503020102020204" pitchFamily="34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648217018475296E-2"/>
          <c:y val="6.7588325652841785E-2"/>
          <c:w val="0.82703565963049408"/>
          <c:h val="0.62597965576883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'For country strategy'!$B$5</c:f>
              <c:strCache>
                <c:ptCount val="1"/>
                <c:pt idx="0">
                  <c:v>Bosnia and Herzegovina </c:v>
                </c:pt>
              </c:strCache>
            </c:strRef>
          </c:tx>
          <c:invertIfNegative val="0"/>
          <c:cat>
            <c:strRef>
              <c:f>'For country strategy'!$A$6:$A$10</c:f>
              <c:strCache>
                <c:ptCount val="5"/>
                <c:pt idx="0">
                  <c:v>2013-2016 
av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strCache>
            </c:strRef>
          </c:cat>
          <c:val>
            <c:numRef>
              <c:f>'For country strategy'!$B$6:$B$10</c:f>
              <c:numCache>
                <c:formatCode>0</c:formatCode>
                <c:ptCount val="5"/>
                <c:pt idx="0">
                  <c:v>8.3949370333333349</c:v>
                </c:pt>
                <c:pt idx="1">
                  <c:v>9.0050699999999999</c:v>
                </c:pt>
                <c:pt idx="2">
                  <c:v>9.6196736159385221</c:v>
                </c:pt>
                <c:pt idx="3">
                  <c:v>9.9104973047056539</c:v>
                </c:pt>
                <c:pt idx="4">
                  <c:v>10.249014803485551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3480960"/>
        <c:axId val="193482752"/>
      </c:barChart>
      <c:lineChart>
        <c:grouping val="standard"/>
        <c:varyColors val="0"/>
        <c:ser>
          <c:idx val="1"/>
          <c:order val="1"/>
          <c:tx>
            <c:strRef>
              <c:f>'For country strategy'!$C$5</c:f>
              <c:strCache>
                <c:ptCount val="1"/>
                <c:pt idx="0">
                  <c:v>Western Balkans regional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7"/>
          </c:marker>
          <c:cat>
            <c:strRef>
              <c:f>'For country strategy'!$A$6:$A$10</c:f>
              <c:strCache>
                <c:ptCount val="5"/>
                <c:pt idx="0">
                  <c:v>2013-2016 
av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strCache>
            </c:strRef>
          </c:cat>
          <c:val>
            <c:numRef>
              <c:f>'For country strategy'!$C$6:$C$10</c:f>
              <c:numCache>
                <c:formatCode>0</c:formatCode>
                <c:ptCount val="5"/>
                <c:pt idx="0">
                  <c:v>8.119556593333332</c:v>
                </c:pt>
                <c:pt idx="1">
                  <c:v>24.084163443164169</c:v>
                </c:pt>
                <c:pt idx="2">
                  <c:v>24.084163443164169</c:v>
                </c:pt>
                <c:pt idx="3">
                  <c:v>24.633283240066682</c:v>
                </c:pt>
                <c:pt idx="4">
                  <c:v>25.29575417414279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3485824"/>
        <c:axId val="193484288"/>
      </c:lineChart>
      <c:catAx>
        <c:axId val="193480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/>
          <a:lstStyle/>
          <a:p>
            <a:pPr>
              <a:defRPr sz="800">
                <a:latin typeface="Franklin Gothic Book" panose="020B0503020102020204" pitchFamily="34" charset="0"/>
              </a:defRPr>
            </a:pPr>
            <a:endParaRPr lang="en-US"/>
          </a:p>
        </c:txPr>
        <c:crossAx val="193482752"/>
        <c:crosses val="autoZero"/>
        <c:auto val="1"/>
        <c:lblAlgn val="ctr"/>
        <c:lblOffset val="100"/>
        <c:tickLblSkip val="1"/>
        <c:noMultiLvlLbl val="0"/>
      </c:catAx>
      <c:valAx>
        <c:axId val="193482752"/>
        <c:scaling>
          <c:orientation val="minMax"/>
          <c:max val="15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Franklin Gothic Book" panose="020B0503020102020204" pitchFamily="34" charset="0"/>
              </a:defRPr>
            </a:pPr>
            <a:endParaRPr lang="en-US"/>
          </a:p>
        </c:txPr>
        <c:crossAx val="193480960"/>
        <c:crosses val="autoZero"/>
        <c:crossBetween val="between"/>
      </c:valAx>
      <c:valAx>
        <c:axId val="193484288"/>
        <c:scaling>
          <c:orientation val="minMax"/>
        </c:scaling>
        <c:delete val="0"/>
        <c:axPos val="r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Franklin Gothic Book" panose="020B0503020102020204" pitchFamily="34" charset="0"/>
              </a:defRPr>
            </a:pPr>
            <a:endParaRPr lang="en-US"/>
          </a:p>
        </c:txPr>
        <c:crossAx val="193485824"/>
        <c:crosses val="max"/>
        <c:crossBetween val="between"/>
      </c:valAx>
      <c:catAx>
        <c:axId val="193485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3484288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0.16126497217163813"/>
          <c:y val="0.76880825380698381"/>
          <c:w val="0.66444073969581163"/>
          <c:h val="0.15745902729900699"/>
        </c:manualLayout>
      </c:layout>
      <c:overlay val="0"/>
      <c:txPr>
        <a:bodyPr/>
        <a:lstStyle/>
        <a:p>
          <a:pPr>
            <a:defRPr sz="800">
              <a:latin typeface="Franklin Gothic Book" panose="020B05030201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909914892563212"/>
          <c:y val="4.8659086444727113E-2"/>
          <c:w val="0.74197538405659524"/>
          <c:h val="0.5231772094434813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'UPDATED DATA'!$A$19</c:f>
              <c:strCache>
                <c:ptCount val="1"/>
                <c:pt idx="0">
                  <c:v>Bosnia and Herzegovina Technical Cooperation (commitments/earmarks)</c:v>
                </c:pt>
              </c:strCache>
            </c:strRef>
          </c:tx>
          <c:invertIfNegative val="0"/>
          <c:cat>
            <c:numRef>
              <c:f>'UPDATED DATA'!$B$18:$E$18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'UPDATED DATA'!$B$19:$E$19</c:f>
              <c:numCache>
                <c:formatCode>_(* #,##0_);_(* \(#,##0\);_(* "-"??_);_(@_)</c:formatCode>
                <c:ptCount val="4"/>
                <c:pt idx="0">
                  <c:v>0.60066218000000005</c:v>
                </c:pt>
                <c:pt idx="1">
                  <c:v>2.4016999999999999</c:v>
                </c:pt>
                <c:pt idx="2">
                  <c:v>7.0438798499999997</c:v>
                </c:pt>
                <c:pt idx="3">
                  <c:v>2.46740855</c:v>
                </c:pt>
              </c:numCache>
            </c:numRef>
          </c:val>
        </c:ser>
        <c:ser>
          <c:idx val="1"/>
          <c:order val="1"/>
          <c:tx>
            <c:strRef>
              <c:f>'UPDATED DATA'!$A$20</c:f>
              <c:strCache>
                <c:ptCount val="1"/>
                <c:pt idx="0">
                  <c:v>Bosnia and Herzegovina Co-investment grants (signings)</c:v>
                </c:pt>
              </c:strCache>
            </c:strRef>
          </c:tx>
          <c:invertIfNegative val="0"/>
          <c:cat>
            <c:numRef>
              <c:f>'UPDATED DATA'!$B$18:$E$18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'UPDATED DATA'!$B$20:$E$20</c:f>
              <c:numCache>
                <c:formatCode>_(* #,##0_);_(* \(#,##0\);_(* "-"??_);_(@_)</c:formatCode>
                <c:ptCount val="4"/>
                <c:pt idx="0">
                  <c:v>1.675</c:v>
                </c:pt>
                <c:pt idx="1">
                  <c:v>4.6100000000000003</c:v>
                </c:pt>
                <c:pt idx="2">
                  <c:v>5.35</c:v>
                </c:pt>
                <c:pt idx="3">
                  <c:v>1.05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3406080"/>
        <c:axId val="193407616"/>
      </c:barChart>
      <c:lineChart>
        <c:grouping val="stacked"/>
        <c:varyColors val="0"/>
        <c:ser>
          <c:idx val="2"/>
          <c:order val="2"/>
          <c:tx>
            <c:strRef>
              <c:f>'UPDATED DATA'!$A$21</c:f>
              <c:strCache>
                <c:ptCount val="1"/>
                <c:pt idx="0">
                  <c:v>Western Balkans Regional grants (commitments/earmarks)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7"/>
          </c:marker>
          <c:cat>
            <c:numRef>
              <c:f>'UPDATED DATA'!$B$18:$E$18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'UPDATED DATA'!$B$21:$E$21</c:f>
              <c:numCache>
                <c:formatCode>_(* #,##0_);_(* \(#,##0\);_(* "-"??_);_(@_)</c:formatCode>
                <c:ptCount val="4"/>
                <c:pt idx="0">
                  <c:v>4.8520586300000002</c:v>
                </c:pt>
                <c:pt idx="1">
                  <c:v>11.26324537</c:v>
                </c:pt>
                <c:pt idx="2">
                  <c:v>5.682258</c:v>
                </c:pt>
                <c:pt idx="3">
                  <c:v>5.7696532300000003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3406080"/>
        <c:axId val="193407616"/>
      </c:lineChart>
      <c:catAx>
        <c:axId val="193406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Franklin Gothic Book" panose="020B0503020102020204" pitchFamily="34" charset="0"/>
              </a:defRPr>
            </a:pPr>
            <a:endParaRPr lang="en-US"/>
          </a:p>
        </c:txPr>
        <c:crossAx val="193407616"/>
        <c:crosses val="autoZero"/>
        <c:auto val="1"/>
        <c:lblAlgn val="ctr"/>
        <c:lblOffset val="100"/>
        <c:noMultiLvlLbl val="0"/>
      </c:catAx>
      <c:valAx>
        <c:axId val="193407616"/>
        <c:scaling>
          <c:orientation val="minMax"/>
          <c:max val="15"/>
        </c:scaling>
        <c:delete val="0"/>
        <c:axPos val="l"/>
        <c:majorGridlines/>
        <c:numFmt formatCode="_(* #,##0_);_(* \(#,##0\);_(* &quot;-&quot;??_);_(@_)" sourceLinked="1"/>
        <c:majorTickMark val="out"/>
        <c:minorTickMark val="none"/>
        <c:tickLblPos val="nextTo"/>
        <c:crossAx val="193406080"/>
        <c:crosses val="autoZero"/>
        <c:crossBetween val="between"/>
        <c:minorUnit val="1"/>
      </c:valAx>
    </c:plotArea>
    <c:legend>
      <c:legendPos val="b"/>
      <c:layout>
        <c:manualLayout>
          <c:xMode val="edge"/>
          <c:yMode val="edge"/>
          <c:x val="4.4180252763308871E-2"/>
          <c:y val="0.67742582166902565"/>
          <c:w val="0.92480813972327536"/>
          <c:h val="0.32106193226440433"/>
        </c:manualLayout>
      </c:layout>
      <c:overlay val="0"/>
      <c:txPr>
        <a:bodyPr/>
        <a:lstStyle/>
        <a:p>
          <a:pPr>
            <a:defRPr sz="800">
              <a:latin typeface="Franklin Gothic Book" panose="020B05030201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6859265159970611E-2"/>
          <c:y val="2.0050351215266986E-2"/>
          <c:w val="0.75830361364976551"/>
          <c:h val="0.554838148513586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ABI (€m)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190</c:v>
                </c:pt>
                <c:pt idx="1">
                  <c:v>94</c:v>
                </c:pt>
                <c:pt idx="2">
                  <c:v>125</c:v>
                </c:pt>
                <c:pt idx="3">
                  <c:v>208</c:v>
                </c:pt>
                <c:pt idx="4">
                  <c:v>68</c:v>
                </c:pt>
                <c:pt idx="5">
                  <c:v>138</c:v>
                </c:pt>
                <c:pt idx="6">
                  <c:v>199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axId val="33947008"/>
        <c:axId val="33498240"/>
      </c:barChart>
      <c:barChart>
        <c:barDir val="col"/>
        <c:grouping val="clustered"/>
        <c:varyColors val="0"/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Sheet1!$B$1:$H$1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Number of projects</c:v>
                </c:pt>
              </c:strCache>
            </c:strRef>
          </c:tx>
          <c:invertIfNegative val="0"/>
          <c:cat>
            <c:strRef>
              <c:f>Sheet1!$B$1:$H$1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  <c:pt idx="0">
                  <c:v>14</c:v>
                </c:pt>
                <c:pt idx="1">
                  <c:v>12</c:v>
                </c:pt>
                <c:pt idx="2">
                  <c:v>12</c:v>
                </c:pt>
                <c:pt idx="3">
                  <c:v>18</c:v>
                </c:pt>
                <c:pt idx="4">
                  <c:v>9</c:v>
                </c:pt>
                <c:pt idx="5">
                  <c:v>12</c:v>
                </c:pt>
                <c:pt idx="6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axId val="33505664"/>
        <c:axId val="33499776"/>
      </c:barChart>
      <c:catAx>
        <c:axId val="339470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0">
                <a:solidFill>
                  <a:schemeClr val="accent6"/>
                </a:solidFill>
                <a:latin typeface="Franklin Gothic Book" panose="020B0503020102020204" pitchFamily="34" charset="0"/>
              </a:defRPr>
            </a:pPr>
            <a:endParaRPr lang="en-US"/>
          </a:p>
        </c:txPr>
        <c:crossAx val="33498240"/>
        <c:crosses val="autoZero"/>
        <c:auto val="1"/>
        <c:lblAlgn val="ctr"/>
        <c:lblOffset val="100"/>
        <c:noMultiLvlLbl val="0"/>
      </c:catAx>
      <c:valAx>
        <c:axId val="33498240"/>
        <c:scaling>
          <c:orientation val="minMax"/>
        </c:scaling>
        <c:delete val="0"/>
        <c:axPos val="l"/>
        <c:majorGridlines>
          <c:spPr>
            <a:ln>
              <a:noFill/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Franklin Gothic Book" panose="020B0503020102020204" pitchFamily="34" charset="0"/>
              </a:defRPr>
            </a:pPr>
            <a:endParaRPr lang="en-US"/>
          </a:p>
        </c:txPr>
        <c:crossAx val="33947008"/>
        <c:crosses val="autoZero"/>
        <c:crossBetween val="between"/>
      </c:valAx>
      <c:valAx>
        <c:axId val="33499776"/>
        <c:scaling>
          <c:orientation val="minMax"/>
          <c:max val="25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Franklin Gothic Book" panose="020B0503020102020204" pitchFamily="34" charset="0"/>
              </a:defRPr>
            </a:pPr>
            <a:endParaRPr lang="en-US"/>
          </a:p>
        </c:txPr>
        <c:crossAx val="33505664"/>
        <c:crosses val="max"/>
        <c:crossBetween val="between"/>
      </c:valAx>
      <c:catAx>
        <c:axId val="335056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349977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800">
          <a:solidFill>
            <a:schemeClr val="accent6"/>
          </a:solidFill>
          <a:latin typeface="Bodoni MT" panose="02070603080606020203" pitchFamily="18" charset="0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698947416374283"/>
          <c:y val="6.5936404896135781E-2"/>
          <c:w val="0.84384641457647858"/>
          <c:h val="0.8073472513676432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ETI
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54.1</c:v>
                </c:pt>
                <c:pt idx="1">
                  <c:v>68</c:v>
                </c:pt>
                <c:pt idx="2">
                  <c:v>60</c:v>
                </c:pt>
                <c:pt idx="3">
                  <c:v>61.9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PTI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67.8</c:v>
                </c:pt>
                <c:pt idx="1">
                  <c:v>65.3</c:v>
                </c:pt>
                <c:pt idx="2">
                  <c:v>68.7</c:v>
                </c:pt>
                <c:pt idx="3">
                  <c:v>66.5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920704"/>
        <c:axId val="34926592"/>
      </c:lineChart>
      <c:catAx>
        <c:axId val="34920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34926592"/>
        <c:crosses val="autoZero"/>
        <c:auto val="1"/>
        <c:lblAlgn val="ctr"/>
        <c:lblOffset val="100"/>
        <c:noMultiLvlLbl val="0"/>
      </c:catAx>
      <c:valAx>
        <c:axId val="34926592"/>
        <c:scaling>
          <c:orientation val="minMax"/>
          <c:min val="50"/>
        </c:scaling>
        <c:delete val="0"/>
        <c:axPos val="l"/>
        <c:majorGridlines>
          <c:spPr>
            <a:ln>
              <a:solidFill>
                <a:schemeClr val="tx1"/>
              </a:solidFill>
              <a:prstDash val="dash"/>
            </a:ln>
          </c:spPr>
        </c:majorGridlines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34920704"/>
        <c:crosses val="autoZero"/>
        <c:crossBetween val="between"/>
        <c:majorUnit val="5"/>
      </c:valAx>
      <c:spPr>
        <a:solidFill>
          <a:schemeClr val="bg1"/>
        </a:solidFill>
      </c:spPr>
    </c:plotArea>
    <c:legend>
      <c:legendPos val="t"/>
      <c:legendEntry>
        <c:idx val="0"/>
        <c:txPr>
          <a:bodyPr/>
          <a:lstStyle/>
          <a:p>
            <a:pPr>
              <a:defRPr sz="900" i="0">
                <a:solidFill>
                  <a:schemeClr val="tx1"/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0.427117956207062"/>
          <c:y val="0.49829425786399462"/>
          <c:w val="0.57288204379293806"/>
          <c:h val="0.36141506627169806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900" i="0"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800">
          <a:solidFill>
            <a:schemeClr val="accent6"/>
          </a:solidFill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explosion val="8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chemeClr val="accent1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8.9128623832994015E-3"/>
                  <c:y val="-5.9591204338239672E-3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Energ</a:t>
                    </a:r>
                    <a:r>
                      <a:rPr lang="en-US" dirty="0" smtClean="0"/>
                      <a:t>ija</a:t>
                    </a:r>
                    <a:r>
                      <a:rPr lang="en-US" dirty="0"/>
                      <a:t>
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9020743108146705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7825724766598803E-2"/>
                  <c:y val="-1.191824086764793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8.9128623832994015E-3"/>
                  <c:y val="-5.9595896559053712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chemeClr val="bg1"/>
                    </a:solidFill>
                    <a:latin typeface="Bodoni MT" panose="02070603080606020203" pitchFamily="18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Energy</c:v>
                </c:pt>
                <c:pt idx="1">
                  <c:v>Infra</c:v>
                </c:pt>
                <c:pt idx="2">
                  <c:v>FI</c:v>
                </c:pt>
                <c:pt idx="3">
                  <c:v>ICA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79</c:v>
                </c:pt>
                <c:pt idx="1">
                  <c:v>766</c:v>
                </c:pt>
                <c:pt idx="2">
                  <c:v>120</c:v>
                </c:pt>
                <c:pt idx="3">
                  <c:v>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612934974127114E-2"/>
          <c:y val="6.7603436543983014E-2"/>
          <c:w val="0.68463104947353515"/>
          <c:h val="0.9268876157460105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TA and Grants 2013-2015</c:v>
                </c:pt>
              </c:strCache>
            </c:strRef>
          </c:tx>
          <c:spPr>
            <a:solidFill>
              <a:schemeClr val="accent1"/>
            </a:solidFill>
          </c:spPr>
          <c:explosion val="3"/>
          <c:dPt>
            <c:idx val="0"/>
            <c:bubble3D val="0"/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</c:spPr>
          </c:dPt>
          <c:dPt>
            <c:idx val="3"/>
            <c:bubble3D val="0"/>
            <c:spPr>
              <a:solidFill>
                <a:srgbClr val="C00000"/>
              </a:solidFill>
            </c:spPr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cat>
            <c:strRef>
              <c:f>Sheet1!$A$2:$A$4</c:f>
              <c:strCache>
                <c:ptCount val="3"/>
                <c:pt idx="0">
                  <c:v>Priority 1</c:v>
                </c:pt>
                <c:pt idx="1">
                  <c:v>Priority 2</c:v>
                </c:pt>
                <c:pt idx="2">
                  <c:v>Priority 3</c:v>
                </c:pt>
              </c:strCache>
            </c:strRef>
          </c:cat>
          <c:val>
            <c:numRef>
              <c:f>Sheet1!$B$2:$B$4</c:f>
              <c:numCache>
                <c:formatCode>_(* #,##0.00_);_(* \(#,##0.00\);_(* "-"??_);_(@_)</c:formatCode>
                <c:ptCount val="3"/>
                <c:pt idx="0">
                  <c:v>5472528.25</c:v>
                </c:pt>
                <c:pt idx="1">
                  <c:v>9310602.9299999997</c:v>
                </c:pt>
                <c:pt idx="2">
                  <c:v>10401679.92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78"/>
        <c:holeSize val="33"/>
      </c:doughnutChart>
    </c:plotArea>
    <c:plotVisOnly val="1"/>
    <c:dispBlanksAs val="zero"/>
    <c:showDLblsOverMax val="0"/>
  </c:chart>
  <c:spPr>
    <a:solidFill>
      <a:schemeClr val="bg1"/>
    </a:solidFill>
  </c:spPr>
  <c:txPr>
    <a:bodyPr/>
    <a:lstStyle/>
    <a:p>
      <a:pPr>
        <a:defRPr sz="1200">
          <a:latin typeface="Bodoni MT" panose="02070603080606020203" pitchFamily="18" charset="0"/>
        </a:defRPr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87258695616879"/>
          <c:y val="3.3232901933631542E-2"/>
          <c:w val="0.67972165676154805"/>
          <c:h val="0.9202410353592841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 Investments</c:v>
                </c:pt>
              </c:strCache>
            </c:strRef>
          </c:tx>
          <c:spPr>
            <a:solidFill>
              <a:schemeClr val="accent1"/>
            </a:solidFill>
          </c:spPr>
          <c:explosion val="2"/>
          <c:dPt>
            <c:idx val="0"/>
            <c:bubble3D val="0"/>
            <c:explosion val="4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1"/>
            <c:bubble3D val="0"/>
          </c:dPt>
          <c:dPt>
            <c:idx val="2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rgbClr val="C00000"/>
              </a:solidFill>
            </c:spPr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cat>
            <c:strRef>
              <c:f>Sheet1!$A$2:$A$4</c:f>
              <c:strCache>
                <c:ptCount val="3"/>
                <c:pt idx="0">
                  <c:v>On-track</c:v>
                </c:pt>
                <c:pt idx="1">
                  <c:v>Partially on track</c:v>
                </c:pt>
                <c:pt idx="2">
                  <c:v>Failed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0.79</c:v>
                </c:pt>
                <c:pt idx="1">
                  <c:v>0.16</c:v>
                </c:pt>
                <c:pt idx="2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78"/>
        <c:holeSize val="33"/>
      </c:doughnutChart>
    </c:plotArea>
    <c:plotVisOnly val="1"/>
    <c:dispBlanksAs val="zero"/>
    <c:showDLblsOverMax val="0"/>
  </c:chart>
  <c:spPr>
    <a:solidFill>
      <a:schemeClr val="bg1"/>
    </a:solidFill>
  </c:spPr>
  <c:txPr>
    <a:bodyPr/>
    <a:lstStyle/>
    <a:p>
      <a:pPr>
        <a:defRPr sz="1200">
          <a:latin typeface="Bodoni MT" panose="02070603080606020203" pitchFamily="18" charset="0"/>
        </a:defRPr>
      </a:pPr>
      <a:endParaRPr lang="en-US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81439925198691"/>
          <c:y val="0.12252038404095718"/>
          <c:w val="0.76750564058784077"/>
          <c:h val="0.7494263452705683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'Evaluated projects 2014-2016'!$B$1</c:f>
              <c:strCache>
                <c:ptCount val="1"/>
                <c:pt idx="0">
                  <c:v>Priority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'Evaluated projects 2014-2016'!$A$2:$A$5</c:f>
              <c:strCache>
                <c:ptCount val="4"/>
                <c:pt idx="0">
                  <c:v>Promet</c:v>
                </c:pt>
                <c:pt idx="1">
                  <c:v>Produktivnost</c:v>
                </c:pt>
                <c:pt idx="2">
                  <c:v>Zapošljavanje</c:v>
                </c:pt>
                <c:pt idx="3">
                  <c:v>Izvoz</c:v>
                </c:pt>
              </c:strCache>
            </c:strRef>
          </c:cat>
          <c:val>
            <c:numRef>
              <c:f>'Evaluated projects 2014-2016'!$B$2:$B$5</c:f>
              <c:numCache>
                <c:formatCode>0%</c:formatCode>
                <c:ptCount val="4"/>
                <c:pt idx="0">
                  <c:v>0.66</c:v>
                </c:pt>
                <c:pt idx="1">
                  <c:v>0.56000000000000005</c:v>
                </c:pt>
                <c:pt idx="2">
                  <c:v>0.56999999999999995</c:v>
                </c:pt>
                <c:pt idx="3">
                  <c:v>0.33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overlap val="100"/>
        <c:axId val="35085312"/>
        <c:axId val="35087104"/>
      </c:barChart>
      <c:catAx>
        <c:axId val="35085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087104"/>
        <c:crosses val="autoZero"/>
        <c:auto val="1"/>
        <c:lblAlgn val="ctr"/>
        <c:lblOffset val="100"/>
        <c:noMultiLvlLbl val="0"/>
      </c:catAx>
      <c:valAx>
        <c:axId val="35087104"/>
        <c:scaling>
          <c:orientation val="minMax"/>
        </c:scaling>
        <c:delete val="0"/>
        <c:axPos val="l"/>
        <c:majorGridlines>
          <c:spPr>
            <a:ln>
              <a:solidFill>
                <a:schemeClr val="bg2">
                  <a:lumMod val="60000"/>
                  <a:lumOff val="40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35085312"/>
        <c:crosses val="autoZero"/>
        <c:crossBetween val="between"/>
        <c:majorUnit val="0.2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800">
          <a:solidFill>
            <a:schemeClr val="accent6"/>
          </a:solidFill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87258695616879"/>
          <c:y val="4.6526062707084155E-2"/>
          <c:w val="0.68463104947353515"/>
          <c:h val="0.9268876157460105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 Investments</c:v>
                </c:pt>
              </c:strCache>
            </c:strRef>
          </c:tx>
          <c:spPr>
            <a:solidFill>
              <a:schemeClr val="accent1"/>
            </a:solidFill>
          </c:spPr>
          <c:dPt>
            <c:idx val="0"/>
            <c:bubble3D val="0"/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</c:spPr>
          </c:dPt>
          <c:dPt>
            <c:idx val="3"/>
            <c:bubble3D val="0"/>
            <c:spPr>
              <a:solidFill>
                <a:srgbClr val="C00000"/>
              </a:solidFill>
            </c:spPr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cat>
            <c:strRef>
              <c:f>Sheet1!$A$2:$A$4</c:f>
              <c:strCache>
                <c:ptCount val="3"/>
                <c:pt idx="0">
                  <c:v>Razvoj privatnog sektora</c:v>
                </c:pt>
                <c:pt idx="1">
                  <c:v>Regionalna integracija</c:v>
                </c:pt>
                <c:pt idx="2">
                  <c:v>Efikasnost resursa</c:v>
                </c:pt>
              </c:strCache>
            </c:strRef>
          </c:cat>
          <c:val>
            <c:numRef>
              <c:f>Sheet1!$B$2:$B$4</c:f>
              <c:numCache>
                <c:formatCode>#,##0</c:formatCode>
                <c:ptCount val="3"/>
                <c:pt idx="0">
                  <c:v>92</c:v>
                </c:pt>
                <c:pt idx="1">
                  <c:v>201</c:v>
                </c:pt>
                <c:pt idx="2">
                  <c:v>110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78"/>
        <c:holeSize val="33"/>
      </c:doughnutChart>
    </c:plotArea>
    <c:legend>
      <c:legendPos val="b"/>
      <c:legendEntry>
        <c:idx val="1"/>
        <c:txPr>
          <a:bodyPr anchor="t"/>
          <a:lstStyle/>
          <a:p>
            <a:pPr>
              <a:defRPr sz="800" kern="1000" spc="0" baseline="0"/>
            </a:pPr>
            <a:endParaRPr lang="en-US"/>
          </a:p>
        </c:txPr>
      </c:legendEntry>
      <c:layout>
        <c:manualLayout>
          <c:xMode val="edge"/>
          <c:yMode val="edge"/>
          <c:x val="9.8574420595018403E-5"/>
          <c:y val="0.55739614854809894"/>
          <c:w val="0.42049451114432146"/>
          <c:h val="0.44260385145190112"/>
        </c:manualLayout>
      </c:layout>
      <c:overlay val="1"/>
      <c:txPr>
        <a:bodyPr anchor="t"/>
        <a:lstStyle/>
        <a:p>
          <a:pPr>
            <a:defRPr sz="800" kern="1000" baseline="0"/>
          </a:pPr>
          <a:endParaRPr lang="en-US"/>
        </a:p>
      </c:txPr>
    </c:legend>
    <c:plotVisOnly val="1"/>
    <c:dispBlanksAs val="zero"/>
    <c:showDLblsOverMax val="0"/>
  </c:chart>
  <c:spPr>
    <a:solidFill>
      <a:schemeClr val="bg1"/>
    </a:solidFill>
  </c:spPr>
  <c:txPr>
    <a:bodyPr/>
    <a:lstStyle/>
    <a:p>
      <a:pPr>
        <a:defRPr sz="1200">
          <a:latin typeface="Bodoni MT" panose="02070603080606020203" pitchFamily="18" charset="0"/>
        </a:defRPr>
      </a:pPr>
      <a:endParaRPr lang="en-US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281439925198691"/>
          <c:y val="6.9644690741992948E-2"/>
          <c:w val="0.76750564058784077"/>
          <c:h val="0.63167284386272882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smanjenje emisija CO2 (LHS, ktCO2/y)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</c:spPr>
          <c:invertIfNegative val="0"/>
          <c:cat>
            <c:numRef>
              <c:f>Sheet1!$A$2:$A$4</c:f>
              <c:numCache>
                <c:formatCode>0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Sheet1!$C$2:$C$4</c:f>
              <c:numCache>
                <c:formatCode>#,##0_);\(#,##0\);"-  ";" "@" "</c:formatCode>
                <c:ptCount val="3"/>
                <c:pt idx="0">
                  <c:v>15</c:v>
                </c:pt>
                <c:pt idx="1">
                  <c:v>8</c:v>
                </c:pt>
                <c:pt idx="2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962048"/>
        <c:axId val="34984704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Udio GET u ABI (RHS, %)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numRef>
              <c:f>Sheet1!$A$2:$A$4</c:f>
              <c:numCache>
                <c:formatCode>0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Sheet1!$B$2:$B$4</c:f>
              <c:numCache>
                <c:formatCode>0.00%</c:formatCode>
                <c:ptCount val="3"/>
                <c:pt idx="0">
                  <c:v>0.15</c:v>
                </c:pt>
                <c:pt idx="1">
                  <c:v>0.11600000000000001</c:v>
                </c:pt>
                <c:pt idx="2">
                  <c:v>0.38600000000000001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988032"/>
        <c:axId val="34986240"/>
      </c:lineChart>
      <c:catAx>
        <c:axId val="34962048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34984704"/>
        <c:crosses val="autoZero"/>
        <c:auto val="1"/>
        <c:lblAlgn val="ctr"/>
        <c:lblOffset val="100"/>
        <c:noMultiLvlLbl val="0"/>
      </c:catAx>
      <c:valAx>
        <c:axId val="3498470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#,##0" sourceLinked="0"/>
        <c:majorTickMark val="out"/>
        <c:minorTickMark val="none"/>
        <c:tickLblPos val="nextTo"/>
        <c:crossAx val="34962048"/>
        <c:crosses val="autoZero"/>
        <c:crossBetween val="between"/>
      </c:valAx>
      <c:valAx>
        <c:axId val="34986240"/>
        <c:scaling>
          <c:orientation val="minMax"/>
        </c:scaling>
        <c:delete val="0"/>
        <c:axPos val="r"/>
        <c:numFmt formatCode="0%" sourceLinked="0"/>
        <c:majorTickMark val="out"/>
        <c:minorTickMark val="none"/>
        <c:tickLblPos val="nextTo"/>
        <c:crossAx val="34988032"/>
        <c:crosses val="max"/>
        <c:crossBetween val="between"/>
        <c:majorUnit val="0.1"/>
      </c:valAx>
      <c:catAx>
        <c:axId val="34988032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34986240"/>
        <c:crosses val="autoZero"/>
        <c:auto val="1"/>
        <c:lblAlgn val="ctr"/>
        <c:lblOffset val="100"/>
        <c:noMultiLvlLbl val="0"/>
      </c:catAx>
      <c:spPr>
        <a:noFill/>
      </c:spPr>
    </c:plotArea>
    <c:legend>
      <c:legendPos val="r"/>
      <c:layout>
        <c:manualLayout>
          <c:xMode val="edge"/>
          <c:yMode val="edge"/>
          <c:x val="5.1809056956115783E-3"/>
          <c:y val="0.80636943871006839"/>
          <c:w val="0.99163784040247382"/>
          <c:h val="0.19363033227975793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800">
          <a:solidFill>
            <a:schemeClr val="accent6"/>
          </a:solidFill>
        </a:defRPr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0.0523</cdr:x>
      <cdr:y>0.74903</cdr:y>
    </cdr:from>
    <cdr:to>
      <cdr:x>0.48438</cdr:x>
      <cdr:y>0.93308</cdr:y>
    </cdr:to>
    <cdr:grpSp>
      <cdr:nvGrpSpPr>
        <cdr:cNvPr id="2" name="Group 1"/>
        <cdr:cNvGrpSpPr/>
      </cdr:nvGrpSpPr>
      <cdr:grpSpPr>
        <a:xfrm xmlns:a="http://schemas.openxmlformats.org/drawingml/2006/main">
          <a:off x="111042" y="1377837"/>
          <a:ext cx="917380" cy="338559"/>
          <a:chOff x="5239530" y="2564878"/>
          <a:chExt cx="1036399" cy="330767"/>
        </a:xfrm>
      </cdr:grpSpPr>
      <cdr:sp macro="" textlink="">
        <cdr:nvSpPr>
          <cdr:cNvPr id="6" name="TextBox 16"/>
          <cdr:cNvSpPr txBox="1"/>
        </cdr:nvSpPr>
        <cdr:spPr>
          <a:xfrm xmlns:a="http://schemas.openxmlformats.org/drawingml/2006/main">
            <a:off x="5341062" y="2564878"/>
            <a:ext cx="934867" cy="330767"/>
          </a:xfrm>
          <a:prstGeom xmlns:a="http://schemas.openxmlformats.org/drawingml/2006/main" prst="rect">
            <a:avLst/>
          </a:prstGeom>
          <a:noFill xmlns:a="http://schemas.openxmlformats.org/drawingml/2006/main"/>
        </cdr:spPr>
        <cdr:txBody>
          <a:bodyPr xmlns:a="http://schemas.openxmlformats.org/drawingml/2006/main" wrap="square" rtlCol="0">
            <a:spAutoFit/>
          </a:bodyPr>
          <a:lstStyle xmlns:a="http://schemas.openxmlformats.org/drawingml/2006/main"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 xmlns:a="http://schemas.openxmlformats.org/drawingml/2006/main"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ABI</a:t>
            </a:r>
          </a:p>
          <a:p xmlns:a="http://schemas.openxmlformats.org/drawingml/2006/main"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 (l</a:t>
            </a:r>
            <a:r>
              <a:rPr lang="hr-HR" sz="8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ijeva os</a:t>
            </a:r>
            <a:r>
              <a:rPr lang="en-GB" sz="8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 </a:t>
            </a:r>
            <a:r>
              <a:rPr lang="en-GB" sz="800" dirty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€m)</a:t>
            </a:r>
          </a:p>
        </cdr:txBody>
      </cdr:sp>
      <cdr:sp macro="" textlink="">
        <cdr:nvSpPr>
          <cdr:cNvPr id="7" name="Rectangle 6"/>
          <cdr:cNvSpPr/>
        </cdr:nvSpPr>
        <cdr:spPr>
          <a:xfrm xmlns:a="http://schemas.openxmlformats.org/drawingml/2006/main">
            <a:off x="5239530" y="2697176"/>
            <a:ext cx="193672" cy="87531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C00000"/>
          </a:solidFill>
          <a:ln xmlns:a="http://schemas.openxmlformats.org/drawingml/2006/main">
            <a:solidFill>
              <a:srgbClr val="C00000"/>
            </a:solidFill>
          </a:ln>
          <a:effectLst xmlns:a="http://schemas.openxmlformats.org/drawingml/2006/main"/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3">
            <a:schemeClr val="accent1"/>
          </a:fillRef>
          <a:effectRef xmlns:a="http://schemas.openxmlformats.org/drawingml/2006/main" idx="2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tlCol="0" anchor="t"/>
          <a:lstStyle xmlns:a="http://schemas.openxmlformats.org/drawingml/2006/main"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 fontAlgn="base">
              <a:spcBef>
                <a:spcPct val="0"/>
              </a:spcBef>
              <a:spcAft>
                <a:spcPts val="600"/>
              </a:spcAft>
            </a:pPr>
            <a:endParaRPr lang="en-GB" sz="800" dirty="0">
              <a:solidFill>
                <a:srgbClr val="FFFFFF"/>
              </a:solidFill>
              <a:latin typeface="Franklin Gothic Book" panose="020B0503020102020204" pitchFamily="34" charset="0"/>
            </a:endParaRPr>
          </a:p>
        </cdr:txBody>
      </cdr:sp>
    </cdr:grpSp>
  </cdr:relSizeAnchor>
  <cdr:relSizeAnchor xmlns:cdr="http://schemas.openxmlformats.org/drawingml/2006/chartDrawing">
    <cdr:from>
      <cdr:x>0.51203</cdr:x>
      <cdr:y>0.74415</cdr:y>
    </cdr:from>
    <cdr:to>
      <cdr:x>0.98494</cdr:x>
      <cdr:y>0.9282</cdr:y>
    </cdr:to>
    <cdr:grpSp>
      <cdr:nvGrpSpPr>
        <cdr:cNvPr id="3" name="Group 2"/>
        <cdr:cNvGrpSpPr/>
      </cdr:nvGrpSpPr>
      <cdr:grpSpPr>
        <a:xfrm xmlns:a="http://schemas.openxmlformats.org/drawingml/2006/main">
          <a:off x="1087128" y="1368860"/>
          <a:ext cx="1004069" cy="338559"/>
          <a:chOff x="2806187" y="2656768"/>
          <a:chExt cx="2965534" cy="351260"/>
        </a:xfrm>
      </cdr:grpSpPr>
      <cdr:sp macro="" textlink="">
        <cdr:nvSpPr>
          <cdr:cNvPr id="4" name="TextBox 40"/>
          <cdr:cNvSpPr txBox="1"/>
        </cdr:nvSpPr>
        <cdr:spPr>
          <a:xfrm xmlns:a="http://schemas.openxmlformats.org/drawingml/2006/main">
            <a:off x="3624729" y="2656768"/>
            <a:ext cx="2146992" cy="351260"/>
          </a:xfrm>
          <a:prstGeom xmlns:a="http://schemas.openxmlformats.org/drawingml/2006/main" prst="rect">
            <a:avLst/>
          </a:prstGeom>
          <a:noFill xmlns:a="http://schemas.openxmlformats.org/drawingml/2006/main"/>
        </cdr:spPr>
        <cdr:txBody>
          <a:bodyPr xmlns:a="http://schemas.openxmlformats.org/drawingml/2006/main" wrap="square" rtlCol="0">
            <a:spAutoFit/>
          </a:bodyPr>
          <a:lstStyle xmlns:a="http://schemas.openxmlformats.org/drawingml/2006/main"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 xmlns:a="http://schemas.openxmlformats.org/drawingml/2006/main"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#</a:t>
            </a:r>
            <a:r>
              <a:rPr lang="hr-HR" sz="8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projekata</a:t>
            </a:r>
            <a:endParaRPr lang="en-GB" sz="800" dirty="0">
              <a:solidFill>
                <a:srgbClr val="000000"/>
              </a:solidFill>
              <a:latin typeface="Franklin Gothic Book" panose="020B0503020102020204" pitchFamily="34" charset="0"/>
              <a:ea typeface="ＭＳ Ｐゴシック" charset="0"/>
              <a:cs typeface="Arial" charset="0"/>
            </a:endParaRPr>
          </a:p>
          <a:p xmlns:a="http://schemas.openxmlformats.org/drawingml/2006/main"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(</a:t>
            </a:r>
            <a:r>
              <a:rPr lang="hr-HR" sz="8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desna os</a:t>
            </a:r>
            <a:r>
              <a:rPr lang="en-GB" sz="8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)</a:t>
            </a:r>
            <a:endParaRPr lang="en-GB" sz="800" dirty="0">
              <a:solidFill>
                <a:srgbClr val="000000"/>
              </a:solidFill>
              <a:latin typeface="Franklin Gothic Book" panose="020B0503020102020204" pitchFamily="34" charset="0"/>
              <a:ea typeface="ＭＳ Ｐゴシック" charset="0"/>
              <a:cs typeface="Arial" charset="0"/>
            </a:endParaRPr>
          </a:p>
        </cdr:txBody>
      </cdr:sp>
      <cdr:sp macro="" textlink="">
        <cdr:nvSpPr>
          <cdr:cNvPr id="5" name="Rectangle 4"/>
          <cdr:cNvSpPr/>
        </cdr:nvSpPr>
        <cdr:spPr>
          <a:xfrm xmlns:a="http://schemas.openxmlformats.org/drawingml/2006/main">
            <a:off x="2806187" y="2777245"/>
            <a:ext cx="557414" cy="99518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tx2"/>
          </a:solidFill>
          <a:ln xmlns:a="http://schemas.openxmlformats.org/drawingml/2006/main">
            <a:solidFill>
              <a:schemeClr val="tx2"/>
            </a:solidFill>
          </a:ln>
          <a:effectLst xmlns:a="http://schemas.openxmlformats.org/drawingml/2006/main"/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3">
            <a:schemeClr val="accent1"/>
          </a:fillRef>
          <a:effectRef xmlns:a="http://schemas.openxmlformats.org/drawingml/2006/main" idx="2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tlCol="0" anchor="t"/>
          <a:lstStyle xmlns:a="http://schemas.openxmlformats.org/drawingml/2006/main"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 fontAlgn="base">
              <a:spcBef>
                <a:spcPct val="0"/>
              </a:spcBef>
              <a:spcAft>
                <a:spcPts val="600"/>
              </a:spcAft>
            </a:pPr>
            <a:endParaRPr lang="en-GB" sz="800" dirty="0">
              <a:solidFill>
                <a:srgbClr val="FFFFFF"/>
              </a:solidFill>
              <a:latin typeface="Franklin Gothic Book" panose="020B0503020102020204" pitchFamily="34" charset="0"/>
            </a:endParaRPr>
          </a:p>
        </cdr:txBody>
      </cdr: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0.39922</cdr:x>
      <cdr:y>0.42982</cdr:y>
    </cdr:from>
    <cdr:to>
      <cdr:x>0.61385</cdr:x>
      <cdr:y>0.57424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37699" y="916028"/>
          <a:ext cx="611658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r>
            <a:rPr lang="en-GB" sz="1400" b="1" dirty="0" smtClean="0">
              <a:solidFill>
                <a:schemeClr val="accent1"/>
              </a:solidFill>
              <a:latin typeface="Bodoni MT" panose="02070603080606020203" pitchFamily="18" charset="0"/>
            </a:rPr>
            <a:t>€1</a:t>
          </a:r>
          <a:r>
            <a:rPr lang="hr-HR" sz="1400" b="1" dirty="0" smtClean="0">
              <a:solidFill>
                <a:schemeClr val="accent1"/>
              </a:solidFill>
              <a:latin typeface="Bodoni MT" panose="02070603080606020203" pitchFamily="18" charset="0"/>
            </a:rPr>
            <a:t>ml</a:t>
          </a:r>
          <a:endParaRPr lang="en-GB" sz="1400" b="1" dirty="0" smtClean="0">
            <a:solidFill>
              <a:schemeClr val="accent1"/>
            </a:solidFill>
            <a:latin typeface="Bodoni MT" panose="02070603080606020203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0.24785</cdr:x>
      <cdr:y>0.34853</cdr:y>
    </cdr:from>
    <cdr:to>
      <cdr:x>0.5765</cdr:x>
      <cdr:y>0.73577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1147" y="630013"/>
          <a:ext cx="850178" cy="6999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GB" sz="1200" b="1" dirty="0" smtClean="0">
              <a:solidFill>
                <a:schemeClr val="accent1"/>
              </a:solidFill>
              <a:latin typeface="Bodoni MT" panose="02070603080606020203" pitchFamily="18" charset="0"/>
            </a:rPr>
            <a:t>€25.2m</a:t>
          </a:r>
          <a:endParaRPr lang="en-GB" sz="1200" b="1" dirty="0">
            <a:solidFill>
              <a:schemeClr val="accent1"/>
            </a:solidFill>
            <a:latin typeface="Bodoni MT" panose="02070603080606020203" pitchFamily="18" charset="0"/>
          </a:endParaRPr>
        </a:p>
      </cdr:txBody>
    </cdr:sp>
  </cdr:relSizeAnchor>
  <cdr:relSizeAnchor xmlns:cdr="http://schemas.openxmlformats.org/drawingml/2006/chartDrawing">
    <cdr:from>
      <cdr:x>0.46003</cdr:x>
      <cdr:y>0.59492</cdr:y>
    </cdr:from>
    <cdr:to>
      <cdr:x>0.75497</cdr:x>
      <cdr:y>0.78222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190031" y="1075395"/>
          <a:ext cx="762974" cy="33856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hr-HR" sz="800" b="1" dirty="0" smtClean="0">
              <a:solidFill>
                <a:schemeClr val="bg1"/>
              </a:solidFill>
            </a:rPr>
            <a:t>Prioritet</a:t>
          </a:r>
          <a:r>
            <a:rPr lang="en-GB" sz="800" b="1" dirty="0" smtClean="0">
              <a:solidFill>
                <a:schemeClr val="bg1"/>
              </a:solidFill>
            </a:rPr>
            <a:t> 1</a:t>
          </a:r>
          <a:r>
            <a:rPr lang="en-GB" sz="800" b="1" dirty="0">
              <a:solidFill>
                <a:schemeClr val="bg1"/>
              </a:solidFill>
            </a:rPr>
            <a:t> </a:t>
          </a:r>
          <a:r>
            <a:rPr lang="en-GB" sz="800" b="1" dirty="0" smtClean="0">
              <a:solidFill>
                <a:schemeClr val="bg1"/>
              </a:solidFill>
            </a:rPr>
            <a:t>(22%)</a:t>
          </a:r>
        </a:p>
      </cdr:txBody>
    </cdr:sp>
  </cdr:relSizeAnchor>
  <cdr:relSizeAnchor xmlns:cdr="http://schemas.openxmlformats.org/drawingml/2006/chartDrawing">
    <cdr:from>
      <cdr:x>0.2828</cdr:x>
      <cdr:y>0.15164</cdr:y>
    </cdr:from>
    <cdr:to>
      <cdr:x>0.57687</cdr:x>
      <cdr:y>0.33893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734310" y="274109"/>
          <a:ext cx="763584" cy="33855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hr-HR" sz="800" b="1" dirty="0" smtClean="0">
              <a:solidFill>
                <a:schemeClr val="accent6"/>
              </a:solidFill>
            </a:rPr>
            <a:t>Prioritet</a:t>
          </a:r>
          <a:r>
            <a:rPr lang="en-GB" sz="800" b="1" dirty="0" smtClean="0">
              <a:solidFill>
                <a:schemeClr val="accent6"/>
              </a:solidFill>
            </a:rPr>
            <a:t> 3  (41%)</a:t>
          </a:r>
          <a:endParaRPr lang="en-GB" sz="900" b="1" dirty="0" smtClean="0">
            <a:solidFill>
              <a:schemeClr val="accent6"/>
            </a:solidFill>
          </a:endParaRPr>
        </a:p>
      </cdr:txBody>
    </cdr:sp>
  </cdr:relSizeAnchor>
  <cdr:relSizeAnchor xmlns:cdr="http://schemas.openxmlformats.org/drawingml/2006/chartDrawing">
    <cdr:from>
      <cdr:x>0.07628</cdr:x>
      <cdr:y>0.63674</cdr:y>
    </cdr:from>
    <cdr:to>
      <cdr:x>0.41942</cdr:x>
      <cdr:y>0.91472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97317" y="1150990"/>
          <a:ext cx="887661" cy="50248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hr-HR" sz="800" b="1" dirty="0" smtClean="0">
              <a:solidFill>
                <a:schemeClr val="bg1"/>
              </a:solidFill>
            </a:rPr>
            <a:t>Prioritet</a:t>
          </a:r>
          <a:r>
            <a:rPr lang="en-GB" sz="800" b="1" dirty="0" smtClean="0">
              <a:solidFill>
                <a:schemeClr val="bg1"/>
              </a:solidFill>
            </a:rPr>
            <a:t> 2 (37%)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0.91635</cdr:x>
      <cdr:y>0.34836</cdr:y>
    </cdr:from>
    <cdr:to>
      <cdr:x>0.91635</cdr:x>
      <cdr:y>0.7322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2370489" y="665637"/>
          <a:ext cx="0" cy="733425"/>
        </a:xfrm>
        <a:prstGeom xmlns:a="http://schemas.openxmlformats.org/drawingml/2006/main" prst="line">
          <a:avLst/>
        </a:prstGeom>
        <a:ln xmlns:a="http://schemas.openxmlformats.org/drawingml/2006/main" w="6350">
          <a:solidFill>
            <a:schemeClr val="tx1"/>
          </a:solidFill>
          <a:headEnd type="none" w="med" len="med"/>
          <a:tailEnd type="none" w="med" len="med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0.82754</cdr:x>
      <cdr:y>0.34836</cdr:y>
    </cdr:from>
    <cdr:to>
      <cdr:x>0.91488</cdr:x>
      <cdr:y>0.34836</cdr:y>
    </cdr:to>
    <cdr:cxnSp macro="">
      <cdr:nvCxnSpPr>
        <cdr:cNvPr id="15" name="Straight Connector 14"/>
        <cdr:cNvCxnSpPr/>
      </cdr:nvCxnSpPr>
      <cdr:spPr>
        <a:xfrm xmlns:a="http://schemas.openxmlformats.org/drawingml/2006/main">
          <a:off x="2140756" y="665637"/>
          <a:ext cx="225932" cy="0"/>
        </a:xfrm>
        <a:prstGeom xmlns:a="http://schemas.openxmlformats.org/drawingml/2006/main" prst="line">
          <a:avLst/>
        </a:prstGeom>
        <a:ln xmlns:a="http://schemas.openxmlformats.org/drawingml/2006/main" w="6350">
          <a:solidFill>
            <a:schemeClr val="tx1"/>
          </a:solidFill>
          <a:headEnd type="none" w="med" len="med"/>
          <a:tailEnd type="none" w="med" len="med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0.33768</cdr:x>
      <cdr:y>0.31889</cdr:y>
    </cdr:from>
    <cdr:to>
      <cdr:x>0.66633</cdr:x>
      <cdr:y>0.70613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73539" y="609314"/>
          <a:ext cx="850177" cy="7399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GB" sz="1200" b="1" dirty="0" smtClean="0">
              <a:solidFill>
                <a:schemeClr val="accent1"/>
              </a:solidFill>
              <a:latin typeface="Bodoni MT" panose="02070603080606020203" pitchFamily="18" charset="0"/>
            </a:rPr>
            <a:t>€405m </a:t>
          </a:r>
          <a:endParaRPr lang="en-GB" sz="1200" b="1" dirty="0">
            <a:solidFill>
              <a:schemeClr val="accent1"/>
            </a:solidFill>
            <a:latin typeface="Bodoni MT" panose="02070603080606020203" pitchFamily="18" charset="0"/>
          </a:endParaRPr>
        </a:p>
      </cdr:txBody>
    </cdr:sp>
  </cdr:relSizeAnchor>
  <cdr:relSizeAnchor xmlns:cdr="http://schemas.openxmlformats.org/drawingml/2006/chartDrawing">
    <cdr:from>
      <cdr:x>0.15722</cdr:x>
      <cdr:y>0.31612</cdr:y>
    </cdr:from>
    <cdr:to>
      <cdr:x>0.50098</cdr:x>
      <cdr:y>0.57152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06709" y="571428"/>
          <a:ext cx="889265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r>
            <a:rPr lang="hr-HR" sz="800" b="1" dirty="0" smtClean="0">
              <a:solidFill>
                <a:schemeClr val="bg1"/>
              </a:solidFill>
            </a:rPr>
            <a:t>Prioritet </a:t>
          </a:r>
          <a:r>
            <a:rPr lang="en-GB" sz="800" b="1" dirty="0" smtClean="0">
              <a:solidFill>
                <a:schemeClr val="bg1"/>
              </a:solidFill>
            </a:rPr>
            <a:t>2:  50% (4 </a:t>
          </a:r>
          <a:r>
            <a:rPr lang="hr-HR" sz="800" b="1" dirty="0" smtClean="0">
              <a:solidFill>
                <a:schemeClr val="bg1"/>
              </a:solidFill>
            </a:rPr>
            <a:t>projekta</a:t>
          </a:r>
          <a:r>
            <a:rPr lang="en-GB" sz="800" b="1" dirty="0" smtClean="0">
              <a:solidFill>
                <a:schemeClr val="bg1"/>
              </a:solidFill>
            </a:rPr>
            <a:t>)</a:t>
          </a:r>
        </a:p>
      </cdr:txBody>
    </cdr:sp>
  </cdr:relSizeAnchor>
  <cdr:relSizeAnchor xmlns:cdr="http://schemas.openxmlformats.org/drawingml/2006/chartDrawing">
    <cdr:from>
      <cdr:x>0.55719</cdr:x>
      <cdr:y>0.5396</cdr:y>
    </cdr:from>
    <cdr:to>
      <cdr:x>0.86813</cdr:x>
      <cdr:y>0.795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441383" y="975397"/>
          <a:ext cx="804363" cy="46166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hr-HR" sz="800" b="1" dirty="0" smtClean="0">
              <a:solidFill>
                <a:schemeClr val="bg1"/>
              </a:solidFill>
            </a:rPr>
            <a:t>Prioritet</a:t>
          </a:r>
          <a:r>
            <a:rPr lang="en-GB" sz="800" b="1" dirty="0" smtClean="0">
              <a:solidFill>
                <a:schemeClr val="bg1"/>
              </a:solidFill>
            </a:rPr>
            <a:t> 1:  23% (22  </a:t>
          </a:r>
          <a:r>
            <a:rPr lang="hr-HR" sz="800" b="1" dirty="0" smtClean="0">
              <a:solidFill>
                <a:schemeClr val="bg1"/>
              </a:solidFill>
            </a:rPr>
            <a:t>projekta</a:t>
          </a:r>
          <a:r>
            <a:rPr lang="en-GB" sz="800" b="1" dirty="0" smtClean="0">
              <a:solidFill>
                <a:schemeClr val="bg1"/>
              </a:solidFill>
            </a:rPr>
            <a:t>)</a:t>
          </a:r>
        </a:p>
      </cdr:txBody>
    </cdr:sp>
  </cdr:relSizeAnchor>
  <cdr:relSizeAnchor xmlns:cdr="http://schemas.openxmlformats.org/drawingml/2006/chartDrawing">
    <cdr:from>
      <cdr:x>0.42452</cdr:x>
      <cdr:y>0.1426</cdr:y>
    </cdr:from>
    <cdr:to>
      <cdr:x>0.81764</cdr:x>
      <cdr:y>0.3384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098191" y="257761"/>
          <a:ext cx="1016953" cy="35393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hr-HR" sz="800" b="1" dirty="0" smtClean="0">
              <a:solidFill>
                <a:schemeClr val="accent1"/>
              </a:solidFill>
            </a:rPr>
            <a:t>Prioritet</a:t>
          </a:r>
          <a:r>
            <a:rPr lang="en-GB" sz="800" b="1" dirty="0" smtClean="0">
              <a:solidFill>
                <a:schemeClr val="accent1"/>
              </a:solidFill>
            </a:rPr>
            <a:t> 3: 27% </a:t>
          </a:r>
        </a:p>
        <a:p xmlns:a="http://schemas.openxmlformats.org/drawingml/2006/main">
          <a:r>
            <a:rPr lang="en-GB" sz="800" b="1" dirty="0" smtClean="0">
              <a:solidFill>
                <a:schemeClr val="accent1"/>
              </a:solidFill>
            </a:rPr>
            <a:t>(9 </a:t>
          </a:r>
          <a:r>
            <a:rPr lang="hr-HR" sz="800" b="1" dirty="0" smtClean="0">
              <a:solidFill>
                <a:schemeClr val="accent1"/>
              </a:solidFill>
            </a:rPr>
            <a:t>projekata</a:t>
          </a:r>
          <a:r>
            <a:rPr lang="en-GB" sz="900" b="1" dirty="0" smtClean="0">
              <a:solidFill>
                <a:schemeClr val="accent1"/>
              </a:solidFill>
            </a:rPr>
            <a:t>)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  <p:custDataLst>
              <p:tags r:id="rId2"/>
            </p:custDataLst>
          </p:nvPr>
        </p:nvSpPr>
        <p:spPr bwMode="auto">
          <a:xfrm>
            <a:off x="0" y="0"/>
            <a:ext cx="67976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0" rIns="91422" bIns="45710" numCol="1" anchor="t" anchorCtr="0" compatLnSpc="1">
            <a:prstTxWarp prst="textNoShape">
              <a:avLst/>
            </a:prstTxWarp>
          </a:bodyPr>
          <a:lstStyle>
            <a:lvl1pPr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0" rIns="91422" bIns="45710" numCol="1" anchor="t" anchorCtr="0" compatLnSpc="1">
            <a:prstTxWarp prst="textNoShape">
              <a:avLst/>
            </a:prstTxWarp>
          </a:bodyPr>
          <a:lstStyle>
            <a:lvl1pPr algn="r"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dirty="0">
              <a:latin typeface="Franklin Gothic Book"/>
              <a:cs typeface="Franklin Gothic Book"/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  <p:custDataLst>
              <p:tags r:id="rId3"/>
            </p:custDataLst>
          </p:nvPr>
        </p:nvSpPr>
        <p:spPr bwMode="auto">
          <a:xfrm>
            <a:off x="0" y="9429750"/>
            <a:ext cx="67976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0" rIns="91422" bIns="45710" numCol="1" anchor="b" anchorCtr="0" compatLnSpc="1">
            <a:prstTxWarp prst="textNoShape">
              <a:avLst/>
            </a:prstTxWarp>
          </a:bodyPr>
          <a:lstStyle>
            <a:lvl1pPr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0" rIns="91422" bIns="4571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fld id="{9D2012EC-129D-174F-A305-62EBE193575D}" type="slidenum">
              <a:rPr lang="en-GB">
                <a:latin typeface="Franklin Gothic Book"/>
                <a:cs typeface="Franklin Gothic Book"/>
              </a:rPr>
              <a:pPr/>
              <a:t>‹#›</a:t>
            </a:fld>
            <a:endParaRPr lang="en-GB" dirty="0"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406125402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  <p:custDataLst>
              <p:tags r:id="rId2"/>
            </p:custDataLst>
          </p:nvPr>
        </p:nvSpPr>
        <p:spPr bwMode="auto">
          <a:xfrm>
            <a:off x="0" y="0"/>
            <a:ext cx="67976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0" rIns="91422" bIns="45710" numCol="1" anchor="t" anchorCtr="0" compatLnSpc="1">
            <a:prstTxWarp prst="textNoShape">
              <a:avLst/>
            </a:prstTxWarp>
          </a:bodyPr>
          <a:lstStyle>
            <a:lvl1pPr algn="ctr">
              <a:spcAft>
                <a:spcPct val="0"/>
              </a:spcAft>
              <a:defRPr lang="en-GB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0" rIns="91422" bIns="45710" numCol="1" anchor="t" anchorCtr="0" compatLnSpc="1">
            <a:prstTxWarp prst="textNoShape">
              <a:avLst/>
            </a:prstTxWarp>
          </a:bodyPr>
          <a:lstStyle>
            <a:lvl1pPr algn="r">
              <a:spcAft>
                <a:spcPct val="0"/>
              </a:spcAft>
              <a:defRPr sz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646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0" rIns="91422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  <p:custDataLst>
              <p:tags r:id="rId3"/>
            </p:custDataLst>
          </p:nvPr>
        </p:nvSpPr>
        <p:spPr bwMode="auto">
          <a:xfrm>
            <a:off x="0" y="9429750"/>
            <a:ext cx="67976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0" rIns="91422" bIns="45710" numCol="1" anchor="b" anchorCtr="0" compatLnSpc="1">
            <a:prstTxWarp prst="textNoShape">
              <a:avLst/>
            </a:prstTxWarp>
          </a:bodyPr>
          <a:lstStyle>
            <a:lvl1pPr algn="ctr">
              <a:spcAft>
                <a:spcPct val="0"/>
              </a:spcAft>
              <a:defRPr lang="en-GB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0" rIns="91422" bIns="4571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fld id="{FD575486-124C-4241-91A7-0219FEF1B1C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402877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anklin Gothic Book"/>
        <a:ea typeface="ＭＳ Ｐゴシック" charset="0"/>
        <a:cs typeface="Franklin Gothic Book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anklin Gothic Book"/>
        <a:ea typeface="Franklin Gothic Book"/>
        <a:cs typeface="Franklin Gothic Book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anklin Gothic Book"/>
        <a:ea typeface="Franklin Gothic Book"/>
        <a:cs typeface="Franklin Gothic Book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anklin Gothic Book"/>
        <a:ea typeface="Franklin Gothic Book"/>
        <a:cs typeface="Franklin Gothic Book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anklin Gothic Book"/>
        <a:ea typeface="Franklin Gothic Book"/>
        <a:cs typeface="Franklin Gothic Book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4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1" y="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" y="942975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>
                <a:solidFill>
                  <a:prstClr val="white"/>
                </a:solidFill>
              </a:rPr>
              <a:pPr/>
              <a:t>1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2895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 smtClean="0">
              <a:solidFill>
                <a:schemeClr val="tx1"/>
              </a:solidFill>
              <a:effectLst/>
              <a:latin typeface="Franklin Gothic Book"/>
              <a:ea typeface="ＭＳ Ｐゴシック" charset="0"/>
              <a:cs typeface="Franklin Gothic Book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897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7494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2459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797675" cy="496411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9430091"/>
            <a:ext cx="6797675" cy="496411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>
                <a:solidFill>
                  <a:prstClr val="white"/>
                </a:solidFill>
              </a:rPr>
              <a:pPr/>
              <a:t>13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5820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702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70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702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>
                <a:solidFill>
                  <a:prstClr val="white"/>
                </a:solidFill>
              </a:rPr>
              <a:pPr/>
              <a:t>17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4038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>
                <a:solidFill>
                  <a:prstClr val="white"/>
                </a:solidFill>
              </a:rPr>
              <a:pPr/>
              <a:t>18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440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>
                <a:solidFill>
                  <a:prstClr val="white"/>
                </a:solidFill>
              </a:rPr>
              <a:pPr/>
              <a:t>19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708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7598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98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9466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>
                <a:solidFill>
                  <a:prstClr val="white"/>
                </a:solidFill>
              </a:rPr>
              <a:pPr/>
              <a:t>22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466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>
                <a:solidFill>
                  <a:prstClr val="white"/>
                </a:solidFill>
              </a:rPr>
              <a:pPr/>
              <a:t>23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466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>
                <a:solidFill>
                  <a:prstClr val="white"/>
                </a:solidFill>
              </a:rPr>
              <a:pPr/>
              <a:t>24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466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>
                <a:solidFill>
                  <a:prstClr val="white"/>
                </a:solidFill>
              </a:rPr>
              <a:pPr/>
              <a:t>25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466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86951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73662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4347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797675" cy="49641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9430091"/>
            <a:ext cx="6797675" cy="49641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/>
          <a:lstStyle/>
          <a:p>
            <a:fld id="{FD575486-124C-4241-91A7-0219FEF1B1CE}" type="slidenum">
              <a:rPr lang="en-GB" smtClean="0">
                <a:solidFill>
                  <a:prstClr val="white"/>
                </a:solidFill>
              </a:rPr>
              <a:pPr/>
              <a:t>3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1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9523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1" y="0"/>
            <a:ext cx="6797675" cy="496411"/>
          </a:xfrm>
        </p:spPr>
        <p:txBody>
          <a:bodyPr/>
          <a:lstStyle/>
          <a:p>
            <a:endParaRPr lang="en-GB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" y="9430092"/>
            <a:ext cx="6797675" cy="49641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F749-F2EB-4A5D-AB10-F26445BD6655}" type="slidenum">
              <a:rPr lang="en-GB" smtClean="0">
                <a:solidFill>
                  <a:prstClr val="white"/>
                </a:solidFill>
              </a:rPr>
              <a:pPr/>
              <a:t>5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96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>
                <a:solidFill>
                  <a:prstClr val="white"/>
                </a:solidFill>
              </a:rPr>
              <a:pPr/>
              <a:t>6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43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543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>
                <a:solidFill>
                  <a:prstClr val="white"/>
                </a:solidFill>
              </a:rPr>
              <a:pPr/>
              <a:t>8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237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6985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7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9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2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ags" Target="../tags/tag2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ags" Target="../tags/tag2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ags" Target="../tags/tag2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ags" Target="../tags/tag27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ags" Target="../tags/tag2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ags" Target="../tags/tag29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3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3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3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-3084" y="1709193"/>
            <a:ext cx="9147084" cy="0"/>
          </a:xfrm>
          <a:prstGeom prst="line">
            <a:avLst/>
          </a:prstGeom>
          <a:ln w="31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*Global rank, except for transition gap and BEEPS where rank is out of 33 EBRD countries of operation. </a:t>
            </a:r>
            <a:endParaRPr lang="en-GB" dirty="0"/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lang="en-GB"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19138" y="1803400"/>
            <a:ext cx="7705725" cy="432117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42977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4" y="0"/>
            <a:ext cx="6291266" cy="828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5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19138" y="1446213"/>
            <a:ext cx="3605212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819650" y="1446213"/>
            <a:ext cx="3605213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35094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22000">
                <a:schemeClr val="accent2"/>
              </a:gs>
              <a:gs pos="6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" y="4407789"/>
            <a:ext cx="9144000" cy="2176272"/>
          </a:xfrm>
          <a:prstGeom prst="rect">
            <a:avLst/>
          </a:prstGeom>
        </p:spPr>
      </p:pic>
      <p:sp>
        <p:nvSpPr>
          <p:cNvPr id="70" name="Title 1"/>
          <p:cNvSpPr>
            <a:spLocks noGrp="1"/>
          </p:cNvSpPr>
          <p:nvPr>
            <p:ph type="title" hasCustomPrompt="1"/>
          </p:nvPr>
        </p:nvSpPr>
        <p:spPr>
          <a:xfrm>
            <a:off x="719134" y="4893126"/>
            <a:ext cx="6291266" cy="727534"/>
          </a:xfrm>
        </p:spPr>
        <p:txBody>
          <a:bodyPr anchor="b">
            <a:normAutofit/>
          </a:bodyPr>
          <a:lstStyle>
            <a:lvl1pPr>
              <a:defRPr sz="2800" baseline="0"/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19138" y="5731785"/>
            <a:ext cx="6127750" cy="609600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rgbClr val="00AE9E"/>
                </a:solidFill>
                <a:latin typeface="Bodoni MT" panose="02070603080606020203" pitchFamily="18" charset="0"/>
              </a:defRPr>
            </a:lvl1pPr>
          </a:lstStyle>
          <a:p>
            <a:pPr lvl="0"/>
            <a:r>
              <a:rPr lang="en-US" dirty="0" smtClean="0"/>
              <a:t>Presenter name</a:t>
            </a:r>
          </a:p>
          <a:p>
            <a:pPr lvl="0"/>
            <a:r>
              <a:rPr lang="en-US" dirty="0" smtClean="0"/>
              <a:t>Event name</a:t>
            </a:r>
          </a:p>
        </p:txBody>
      </p:sp>
    </p:spTree>
    <p:extLst>
      <p:ext uri="{BB962C8B-B14F-4D97-AF65-F5344CB8AC3E}">
        <p14:creationId xmlns:p14="http://schemas.microsoft.com/office/powerpoint/2010/main" val="2441710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/>
          <p:cNvSpPr>
            <a:spLocks noGrp="1"/>
          </p:cNvSpPr>
          <p:nvPr>
            <p:ph type="title"/>
          </p:nvPr>
        </p:nvSpPr>
        <p:spPr>
          <a:xfrm>
            <a:off x="576505" y="1"/>
            <a:ext cx="6048136" cy="6177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-3083" y="1709193"/>
            <a:ext cx="9147085" cy="0"/>
          </a:xfrm>
          <a:prstGeom prst="line">
            <a:avLst/>
          </a:prstGeom>
          <a:ln w="31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70" y="6431477"/>
            <a:ext cx="360001" cy="42652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19139" y="1803400"/>
            <a:ext cx="7705725" cy="432117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63737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-3083" y="1709193"/>
            <a:ext cx="9147084" cy="0"/>
          </a:xfrm>
          <a:prstGeom prst="line">
            <a:avLst/>
          </a:prstGeom>
          <a:ln w="31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7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19142" y="1803400"/>
            <a:ext cx="7705725" cy="432117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70005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7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725" y="1446214"/>
            <a:ext cx="7704138" cy="357187"/>
          </a:xfrm>
        </p:spPr>
        <p:txBody>
          <a:bodyPr/>
          <a:lstStyle>
            <a:lvl1pPr>
              <a:defRPr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20725" y="2168525"/>
            <a:ext cx="7704138" cy="3956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21784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6" y="4"/>
            <a:ext cx="6291266" cy="828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137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5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19138" y="1446213"/>
            <a:ext cx="3605212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819654" y="1446213"/>
            <a:ext cx="3605213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399530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22000">
                <a:schemeClr val="accent2"/>
              </a:gs>
              <a:gs pos="6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96" tIns="45697" rIns="91396" bIns="45697"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" y="4407789"/>
            <a:ext cx="9144000" cy="2176272"/>
          </a:xfrm>
          <a:prstGeom prst="rect">
            <a:avLst/>
          </a:prstGeom>
        </p:spPr>
      </p:pic>
      <p:sp>
        <p:nvSpPr>
          <p:cNvPr id="70" name="Title 1"/>
          <p:cNvSpPr>
            <a:spLocks noGrp="1"/>
          </p:cNvSpPr>
          <p:nvPr>
            <p:ph type="title" hasCustomPrompt="1"/>
          </p:nvPr>
        </p:nvSpPr>
        <p:spPr>
          <a:xfrm>
            <a:off x="719136" y="4893126"/>
            <a:ext cx="6291266" cy="727534"/>
          </a:xfrm>
        </p:spPr>
        <p:txBody>
          <a:bodyPr anchor="b">
            <a:normAutofit/>
          </a:bodyPr>
          <a:lstStyle>
            <a:lvl1pPr>
              <a:defRPr sz="2800" baseline="0"/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19138" y="5731785"/>
            <a:ext cx="6127750" cy="609600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rgbClr val="00AE9E"/>
                </a:solidFill>
                <a:latin typeface="Bodoni MT" panose="02070603080606020203" pitchFamily="18" charset="0"/>
              </a:defRPr>
            </a:lvl1pPr>
          </a:lstStyle>
          <a:p>
            <a:pPr lvl="0"/>
            <a:r>
              <a:rPr lang="en-US" dirty="0" smtClean="0"/>
              <a:t>Presenter name</a:t>
            </a:r>
          </a:p>
          <a:p>
            <a:pPr lvl="0"/>
            <a:r>
              <a:rPr lang="en-US" dirty="0" smtClean="0"/>
              <a:t>Event name</a:t>
            </a:r>
          </a:p>
        </p:txBody>
      </p:sp>
    </p:spTree>
    <p:extLst>
      <p:ext uri="{BB962C8B-B14F-4D97-AF65-F5344CB8AC3E}">
        <p14:creationId xmlns:p14="http://schemas.microsoft.com/office/powerpoint/2010/main" val="2273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-3083" y="1709193"/>
            <a:ext cx="9147084" cy="0"/>
          </a:xfrm>
          <a:prstGeom prst="line">
            <a:avLst/>
          </a:prstGeom>
          <a:ln w="31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7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19142" y="1803400"/>
            <a:ext cx="7705725" cy="432117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07374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7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725" y="1446214"/>
            <a:ext cx="7704138" cy="357187"/>
          </a:xfrm>
        </p:spPr>
        <p:txBody>
          <a:bodyPr/>
          <a:lstStyle>
            <a:lvl1pPr>
              <a:defRPr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20725" y="2168525"/>
            <a:ext cx="7704138" cy="3956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529867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6" y="4"/>
            <a:ext cx="6291266" cy="828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137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5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19138" y="1446213"/>
            <a:ext cx="3605212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819654" y="1446213"/>
            <a:ext cx="3605213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386723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*Global rank, except for transition gap and BEEPS where rank is out of 33 EBRD countries of operation. </a:t>
            </a:r>
            <a:endParaRPr lang="en-GB" dirty="0"/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lang="en-GB"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725" y="1446213"/>
            <a:ext cx="7704138" cy="357187"/>
          </a:xfrm>
        </p:spPr>
        <p:txBody>
          <a:bodyPr/>
          <a:lstStyle>
            <a:lvl1pPr>
              <a:defRPr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20725" y="2168525"/>
            <a:ext cx="7704138" cy="3956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33553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22000">
                <a:schemeClr val="accent2"/>
              </a:gs>
              <a:gs pos="6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96" tIns="45697" rIns="91396" bIns="45697"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" y="4407789"/>
            <a:ext cx="9144000" cy="2176272"/>
          </a:xfrm>
          <a:prstGeom prst="rect">
            <a:avLst/>
          </a:prstGeom>
        </p:spPr>
      </p:pic>
      <p:sp>
        <p:nvSpPr>
          <p:cNvPr id="70" name="Title 1"/>
          <p:cNvSpPr>
            <a:spLocks noGrp="1"/>
          </p:cNvSpPr>
          <p:nvPr>
            <p:ph type="title" hasCustomPrompt="1"/>
          </p:nvPr>
        </p:nvSpPr>
        <p:spPr>
          <a:xfrm>
            <a:off x="719136" y="4893126"/>
            <a:ext cx="6291266" cy="727534"/>
          </a:xfrm>
        </p:spPr>
        <p:txBody>
          <a:bodyPr anchor="b">
            <a:normAutofit/>
          </a:bodyPr>
          <a:lstStyle>
            <a:lvl1pPr>
              <a:defRPr sz="2800" baseline="0"/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19138" y="5731785"/>
            <a:ext cx="6127750" cy="609600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rgbClr val="00AE9E"/>
                </a:solidFill>
                <a:latin typeface="Bodoni MT" panose="02070603080606020203" pitchFamily="18" charset="0"/>
              </a:defRPr>
            </a:lvl1pPr>
          </a:lstStyle>
          <a:p>
            <a:pPr lvl="0"/>
            <a:r>
              <a:rPr lang="en-US" dirty="0" smtClean="0"/>
              <a:t>Presenter name</a:t>
            </a:r>
          </a:p>
          <a:p>
            <a:pPr lvl="0"/>
            <a:r>
              <a:rPr lang="en-US" dirty="0" smtClean="0"/>
              <a:t>Event name</a:t>
            </a:r>
          </a:p>
        </p:txBody>
      </p:sp>
    </p:spTree>
    <p:extLst>
      <p:ext uri="{BB962C8B-B14F-4D97-AF65-F5344CB8AC3E}">
        <p14:creationId xmlns:p14="http://schemas.microsoft.com/office/powerpoint/2010/main" val="375679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-3084" y="1709193"/>
            <a:ext cx="9147084" cy="0"/>
          </a:xfrm>
          <a:prstGeom prst="line">
            <a:avLst/>
          </a:prstGeom>
          <a:ln w="31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19138" y="1803400"/>
            <a:ext cx="7705725" cy="432117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730375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725" y="1446213"/>
            <a:ext cx="7704138" cy="357187"/>
          </a:xfrm>
        </p:spPr>
        <p:txBody>
          <a:bodyPr/>
          <a:lstStyle>
            <a:lvl1pPr>
              <a:defRPr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20725" y="2168525"/>
            <a:ext cx="7704138" cy="3956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92931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4" y="0"/>
            <a:ext cx="6291266" cy="828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5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19138" y="1446213"/>
            <a:ext cx="3605212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819650" y="1446213"/>
            <a:ext cx="3605213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94092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22000">
                <a:schemeClr val="accent2"/>
              </a:gs>
              <a:gs pos="6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" y="4407789"/>
            <a:ext cx="9144000" cy="2176272"/>
          </a:xfrm>
          <a:prstGeom prst="rect">
            <a:avLst/>
          </a:prstGeom>
        </p:spPr>
      </p:pic>
      <p:sp>
        <p:nvSpPr>
          <p:cNvPr id="70" name="Title 1"/>
          <p:cNvSpPr>
            <a:spLocks noGrp="1"/>
          </p:cNvSpPr>
          <p:nvPr>
            <p:ph type="title" hasCustomPrompt="1"/>
          </p:nvPr>
        </p:nvSpPr>
        <p:spPr>
          <a:xfrm>
            <a:off x="719134" y="4893126"/>
            <a:ext cx="6291266" cy="727534"/>
          </a:xfrm>
        </p:spPr>
        <p:txBody>
          <a:bodyPr anchor="b">
            <a:normAutofit/>
          </a:bodyPr>
          <a:lstStyle>
            <a:lvl1pPr>
              <a:defRPr sz="2800" baseline="0"/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19138" y="5731785"/>
            <a:ext cx="6127750" cy="609600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rgbClr val="00AE9E"/>
                </a:solidFill>
                <a:latin typeface="Bodoni MT" panose="02070603080606020203" pitchFamily="18" charset="0"/>
              </a:defRPr>
            </a:lvl1pPr>
          </a:lstStyle>
          <a:p>
            <a:pPr lvl="0"/>
            <a:r>
              <a:rPr lang="en-US" dirty="0" smtClean="0"/>
              <a:t>Presenter name</a:t>
            </a:r>
          </a:p>
          <a:p>
            <a:pPr lvl="0"/>
            <a:r>
              <a:rPr lang="en-US" dirty="0" smtClean="0"/>
              <a:t>Event name</a:t>
            </a:r>
          </a:p>
        </p:txBody>
      </p:sp>
    </p:spTree>
    <p:extLst>
      <p:ext uri="{BB962C8B-B14F-4D97-AF65-F5344CB8AC3E}">
        <p14:creationId xmlns:p14="http://schemas.microsoft.com/office/powerpoint/2010/main" val="3981374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-3084" y="1709193"/>
            <a:ext cx="9147084" cy="0"/>
          </a:xfrm>
          <a:prstGeom prst="line">
            <a:avLst/>
          </a:prstGeom>
          <a:ln w="31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19138" y="1803400"/>
            <a:ext cx="7705725" cy="432117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730375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725" y="1446213"/>
            <a:ext cx="7704138" cy="357187"/>
          </a:xfrm>
        </p:spPr>
        <p:txBody>
          <a:bodyPr/>
          <a:lstStyle>
            <a:lvl1pPr>
              <a:defRPr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20725" y="2168525"/>
            <a:ext cx="7704138" cy="3956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92931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4" y="0"/>
            <a:ext cx="6291266" cy="828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5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19138" y="1446213"/>
            <a:ext cx="3605212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819650" y="1446213"/>
            <a:ext cx="3605213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94092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22000">
                <a:schemeClr val="accent2"/>
              </a:gs>
              <a:gs pos="6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" y="4407789"/>
            <a:ext cx="9144000" cy="2176272"/>
          </a:xfrm>
          <a:prstGeom prst="rect">
            <a:avLst/>
          </a:prstGeom>
        </p:spPr>
      </p:pic>
      <p:sp>
        <p:nvSpPr>
          <p:cNvPr id="70" name="Title 1"/>
          <p:cNvSpPr>
            <a:spLocks noGrp="1"/>
          </p:cNvSpPr>
          <p:nvPr>
            <p:ph type="title" hasCustomPrompt="1"/>
          </p:nvPr>
        </p:nvSpPr>
        <p:spPr>
          <a:xfrm>
            <a:off x="719134" y="4893126"/>
            <a:ext cx="6291266" cy="727534"/>
          </a:xfrm>
        </p:spPr>
        <p:txBody>
          <a:bodyPr anchor="b">
            <a:normAutofit/>
          </a:bodyPr>
          <a:lstStyle>
            <a:lvl1pPr>
              <a:defRPr sz="2800" baseline="0"/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19138" y="5731785"/>
            <a:ext cx="6127750" cy="609600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rgbClr val="00AE9E"/>
                </a:solidFill>
                <a:latin typeface="Bodoni MT" panose="02070603080606020203" pitchFamily="18" charset="0"/>
              </a:defRPr>
            </a:lvl1pPr>
          </a:lstStyle>
          <a:p>
            <a:pPr lvl="0"/>
            <a:r>
              <a:rPr lang="en-US" dirty="0" smtClean="0"/>
              <a:t>Presenter name</a:t>
            </a:r>
          </a:p>
          <a:p>
            <a:pPr lvl="0"/>
            <a:r>
              <a:rPr lang="en-US" dirty="0" smtClean="0"/>
              <a:t>Event name</a:t>
            </a:r>
          </a:p>
        </p:txBody>
      </p:sp>
    </p:spTree>
    <p:extLst>
      <p:ext uri="{BB962C8B-B14F-4D97-AF65-F5344CB8AC3E}">
        <p14:creationId xmlns:p14="http://schemas.microsoft.com/office/powerpoint/2010/main" val="3981374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-3084" y="1709193"/>
            <a:ext cx="9147084" cy="0"/>
          </a:xfrm>
          <a:prstGeom prst="line">
            <a:avLst/>
          </a:prstGeom>
          <a:ln w="31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19138" y="1803400"/>
            <a:ext cx="7705725" cy="432117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87637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4" y="0"/>
            <a:ext cx="6291266" cy="828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*Global rank, except for transition gap and BEEPS where rank is out of 33 EBRD countries of operation. </a:t>
            </a:r>
            <a:endParaRPr lang="en-GB" dirty="0"/>
          </a:p>
        </p:txBody>
      </p:sp>
      <p:sp>
        <p:nvSpPr>
          <p:cNvPr id="55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lang="en-GB" b="1"/>
          </a:p>
        </p:txBody>
      </p:sp>
      <p:sp>
        <p:nvSpPr>
          <p:cNvPr id="5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19138" y="1446213"/>
            <a:ext cx="3605212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819650" y="1446213"/>
            <a:ext cx="3605213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99726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725" y="1446213"/>
            <a:ext cx="7704138" cy="357187"/>
          </a:xfrm>
        </p:spPr>
        <p:txBody>
          <a:bodyPr/>
          <a:lstStyle>
            <a:lvl1pPr>
              <a:defRPr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20725" y="2168525"/>
            <a:ext cx="7704138" cy="3956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150656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4" y="0"/>
            <a:ext cx="6291266" cy="828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5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19138" y="1446213"/>
            <a:ext cx="3605212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819650" y="1446213"/>
            <a:ext cx="3605213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676893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22000">
                <a:schemeClr val="accent2"/>
              </a:gs>
              <a:gs pos="6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" y="4407789"/>
            <a:ext cx="9144000" cy="2176272"/>
          </a:xfrm>
          <a:prstGeom prst="rect">
            <a:avLst/>
          </a:prstGeom>
        </p:spPr>
      </p:pic>
      <p:sp>
        <p:nvSpPr>
          <p:cNvPr id="70" name="Title 1"/>
          <p:cNvSpPr>
            <a:spLocks noGrp="1"/>
          </p:cNvSpPr>
          <p:nvPr>
            <p:ph type="title" hasCustomPrompt="1"/>
          </p:nvPr>
        </p:nvSpPr>
        <p:spPr>
          <a:xfrm>
            <a:off x="719134" y="4893126"/>
            <a:ext cx="6291266" cy="727534"/>
          </a:xfrm>
        </p:spPr>
        <p:txBody>
          <a:bodyPr anchor="b">
            <a:normAutofit/>
          </a:bodyPr>
          <a:lstStyle>
            <a:lvl1pPr>
              <a:defRPr sz="2800" baseline="0"/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19138" y="5731785"/>
            <a:ext cx="6127750" cy="609600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rgbClr val="00AE9E"/>
                </a:solidFill>
                <a:latin typeface="Bodoni MT" panose="02070603080606020203" pitchFamily="18" charset="0"/>
              </a:defRPr>
            </a:lvl1pPr>
          </a:lstStyle>
          <a:p>
            <a:pPr lvl="0"/>
            <a:r>
              <a:rPr lang="en-US" dirty="0" smtClean="0"/>
              <a:t>Presenter name</a:t>
            </a:r>
          </a:p>
          <a:p>
            <a:pPr lvl="0"/>
            <a:r>
              <a:rPr lang="en-US" dirty="0" smtClean="0"/>
              <a:t>Event name</a:t>
            </a:r>
          </a:p>
        </p:txBody>
      </p:sp>
    </p:spTree>
    <p:extLst>
      <p:ext uri="{BB962C8B-B14F-4D97-AF65-F5344CB8AC3E}">
        <p14:creationId xmlns:p14="http://schemas.microsoft.com/office/powerpoint/2010/main" val="1825651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-3084" y="1709193"/>
            <a:ext cx="9147084" cy="0"/>
          </a:xfrm>
          <a:prstGeom prst="line">
            <a:avLst/>
          </a:prstGeom>
          <a:ln w="31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*Global rank, except for transition gap and BEEPS where rank is out of 33 EBRD countries of operation. </a:t>
            </a:r>
            <a:endParaRPr lang="en-GB" dirty="0"/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lang="en-GB"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19138" y="1803400"/>
            <a:ext cx="7705725" cy="432117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986417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*Global rank, except for transition gap and BEEPS where rank is out of 33 EBRD countries of operation. </a:t>
            </a:r>
            <a:endParaRPr lang="en-GB" dirty="0"/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lang="en-GB"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725" y="1446213"/>
            <a:ext cx="7704138" cy="357187"/>
          </a:xfrm>
        </p:spPr>
        <p:txBody>
          <a:bodyPr/>
          <a:lstStyle>
            <a:lvl1pPr>
              <a:defRPr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20725" y="2168525"/>
            <a:ext cx="7704138" cy="3956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575978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4" y="0"/>
            <a:ext cx="6291266" cy="828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*Global rank, except for transition gap and BEEPS where rank is out of 33 EBRD countries of operation. </a:t>
            </a:r>
            <a:endParaRPr lang="en-GB" dirty="0"/>
          </a:p>
        </p:txBody>
      </p:sp>
      <p:sp>
        <p:nvSpPr>
          <p:cNvPr id="55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lang="en-GB" b="1"/>
          </a:p>
        </p:txBody>
      </p:sp>
      <p:sp>
        <p:nvSpPr>
          <p:cNvPr id="5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19138" y="1446213"/>
            <a:ext cx="3605212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819650" y="1446213"/>
            <a:ext cx="3605213" cy="5033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659256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22000">
                <a:schemeClr val="accent2"/>
              </a:gs>
              <a:gs pos="6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FFFFFF"/>
              </a:solidFill>
              <a:latin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" y="4407789"/>
            <a:ext cx="9144000" cy="2176272"/>
          </a:xfrm>
          <a:prstGeom prst="rect">
            <a:avLst/>
          </a:prstGeom>
        </p:spPr>
      </p:pic>
      <p:sp>
        <p:nvSpPr>
          <p:cNvPr id="70" name="Title 1"/>
          <p:cNvSpPr>
            <a:spLocks noGrp="1"/>
          </p:cNvSpPr>
          <p:nvPr>
            <p:ph type="title" hasCustomPrompt="1"/>
          </p:nvPr>
        </p:nvSpPr>
        <p:spPr>
          <a:xfrm>
            <a:off x="719134" y="4893126"/>
            <a:ext cx="6291266" cy="727534"/>
          </a:xfrm>
        </p:spPr>
        <p:txBody>
          <a:bodyPr anchor="b">
            <a:normAutofit/>
          </a:bodyPr>
          <a:lstStyle>
            <a:lvl1pPr>
              <a:defRPr sz="2800" baseline="0"/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19138" y="5731785"/>
            <a:ext cx="6127750" cy="609600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rgbClr val="00AE9E"/>
                </a:solidFill>
                <a:latin typeface="Bodoni MT" panose="02070603080606020203" pitchFamily="18" charset="0"/>
              </a:defRPr>
            </a:lvl1pPr>
          </a:lstStyle>
          <a:p>
            <a:pPr lvl="0"/>
            <a:r>
              <a:rPr lang="en-US" dirty="0" smtClean="0"/>
              <a:t>Presenter name</a:t>
            </a:r>
          </a:p>
          <a:p>
            <a:pPr lvl="0"/>
            <a:r>
              <a:rPr lang="en-US" dirty="0" smtClean="0"/>
              <a:t>Event name</a:t>
            </a:r>
          </a:p>
        </p:txBody>
      </p:sp>
    </p:spTree>
    <p:extLst>
      <p:ext uri="{BB962C8B-B14F-4D97-AF65-F5344CB8AC3E}">
        <p14:creationId xmlns:p14="http://schemas.microsoft.com/office/powerpoint/2010/main" val="3477506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-3084" y="1709193"/>
            <a:ext cx="9147084" cy="0"/>
          </a:xfrm>
          <a:prstGeom prst="line">
            <a:avLst/>
          </a:prstGeom>
          <a:ln w="31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19138" y="1803400"/>
            <a:ext cx="7705725" cy="432117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7098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725" y="1446213"/>
            <a:ext cx="7704138" cy="357187"/>
          </a:xfrm>
        </p:spPr>
        <p:txBody>
          <a:bodyPr/>
          <a:lstStyle>
            <a:lvl1pPr>
              <a:defRPr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20725" y="2168525"/>
            <a:ext cx="7704138" cy="3956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938422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wmf"/><Relationship Id="rId5" Type="http://schemas.openxmlformats.org/officeDocument/2006/relationships/tags" Target="../tags/tag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ags" Target="../tags/tag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ags" Target="../tags/tag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w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ags" Target="../tags/tag14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ags" Target="../tags/tag18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ags" Target="../tags/tag22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4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ags" Target="../tags/tag26.xml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tags" Target="../tags/tag30.xml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 descr="Ideally your title should fit on one line." title="Slide title"/>
          <p:cNvSpPr>
            <a:spLocks noGrp="1"/>
          </p:cNvSpPr>
          <p:nvPr>
            <p:ph type="title"/>
          </p:nvPr>
        </p:nvSpPr>
        <p:spPr>
          <a:xfrm>
            <a:off x="720725" y="-1"/>
            <a:ext cx="5903913" cy="8318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-3083" y="831850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 bwMode="auto">
          <a:xfrm>
            <a:off x="-3083" y="6480000"/>
            <a:ext cx="9147083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2" descr="First level - paragraph text&#10;Second level - bullet 1&#10;Third level - bullet 2&#10;&#10;No more than 100 words per slide" title="Main body text"/>
          <p:cNvSpPr>
            <a:spLocks noGrp="1"/>
          </p:cNvSpPr>
          <p:nvPr>
            <p:ph type="body" idx="1"/>
          </p:nvPr>
        </p:nvSpPr>
        <p:spPr>
          <a:xfrm>
            <a:off x="720726" y="1800225"/>
            <a:ext cx="7704137" cy="414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r>
              <a:rPr lang="en-US" smtClean="0"/>
              <a:t>*Global rank, except for transition gap and BEEPS where rank is out of 33 EBRD countries of operation. </a:t>
            </a:r>
            <a:endParaRPr lang="en-GB" dirty="0"/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lang="en-GB"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fld id="{71F9F866-B438-9445-8D9F-1F8FF660883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45" y="133526"/>
            <a:ext cx="1079122" cy="5672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886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 i="0" kern="1200">
          <a:solidFill>
            <a:schemeClr val="accent1"/>
          </a:solidFill>
          <a:latin typeface="Bodoni MT" panose="02070603080606020203" pitchFamily="18" charset="0"/>
          <a:ea typeface="ＭＳ Ｐゴシック" charset="0"/>
          <a:cs typeface="Bodoni MT" panose="02070603080606020203" pitchFamily="18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ClrTx/>
        <a:buFontTx/>
        <a:buNone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ＭＳ Ｐゴシック" charset="0"/>
          <a:cs typeface="Franklin Gothic Book"/>
        </a:defRPr>
      </a:lvl1pPr>
      <a:lvl2pPr marL="179388" marR="0" indent="-179388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539B"/>
        </a:buClr>
        <a:buSzTx/>
        <a:buFont typeface="Arial" charset="0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2pPr>
      <a:lvl3pPr marL="360000" marR="0" indent="-18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3pPr>
      <a:lvl4pPr marL="540000" marR="0" indent="-18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 panose="020B0604020202020204" pitchFamily="34" charset="0"/>
        <a:buChar char="‒"/>
        <a:tabLst/>
        <a:defRPr lang="en-US" sz="2000" kern="1200" baseline="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4pPr>
      <a:lvl5pPr marL="205740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Font typeface="Arial" charset="0"/>
        <a:buNone/>
        <a:defRPr sz="1200" kern="1200">
          <a:solidFill>
            <a:srgbClr val="929395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 descr="Ideally your title should fit on one line." title="Slide title"/>
          <p:cNvSpPr>
            <a:spLocks noGrp="1"/>
          </p:cNvSpPr>
          <p:nvPr>
            <p:ph type="title"/>
          </p:nvPr>
        </p:nvSpPr>
        <p:spPr>
          <a:xfrm>
            <a:off x="720725" y="-1"/>
            <a:ext cx="5903913" cy="1017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-3083" y="1017050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 bwMode="auto">
          <a:xfrm>
            <a:off x="-3083" y="6480000"/>
            <a:ext cx="9147083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2" descr="First level - paragraph text&#10;Second level - bullet 1&#10;Third level - bullet 2&#10;&#10;No more than 100 words per slide" title="Main body text"/>
          <p:cNvSpPr>
            <a:spLocks noGrp="1"/>
          </p:cNvSpPr>
          <p:nvPr>
            <p:ph type="body" idx="1"/>
          </p:nvPr>
        </p:nvSpPr>
        <p:spPr>
          <a:xfrm>
            <a:off x="720726" y="1800225"/>
            <a:ext cx="7704137" cy="414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r>
              <a:rPr lang="en-US" smtClean="0"/>
              <a:t>*Global rank, except for transition gap and BEEPS where rank is out of 33 EBRD countries of operation. </a:t>
            </a:r>
            <a:endParaRPr lang="en-GB" dirty="0"/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lang="en-GB"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fld id="{71F9F866-B438-9445-8D9F-1F8FF660883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45" y="133526"/>
            <a:ext cx="1079122" cy="56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2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3" r:id="rId1"/>
    <p:sldLayoutId id="2147484484" r:id="rId2"/>
    <p:sldLayoutId id="2147484485" r:id="rId3"/>
    <p:sldLayoutId id="2147484486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 i="0" kern="1200">
          <a:solidFill>
            <a:schemeClr val="accent1"/>
          </a:solidFill>
          <a:latin typeface="Bodoni MT" panose="02070603080606020203" pitchFamily="18" charset="0"/>
          <a:ea typeface="ＭＳ Ｐゴシック" charset="0"/>
          <a:cs typeface="Bodoni MT" panose="02070603080606020203" pitchFamily="18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ClrTx/>
        <a:buFontTx/>
        <a:buNone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ＭＳ Ｐゴシック" charset="0"/>
          <a:cs typeface="Franklin Gothic Book"/>
        </a:defRPr>
      </a:lvl1pPr>
      <a:lvl2pPr marL="179388" marR="0" indent="-179388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539B"/>
        </a:buClr>
        <a:buSzTx/>
        <a:buFont typeface="Arial" charset="0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2pPr>
      <a:lvl3pPr marL="360000" marR="0" indent="-18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3pPr>
      <a:lvl4pPr marL="540000" marR="0" indent="-18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 panose="020B0604020202020204" pitchFamily="34" charset="0"/>
        <a:buChar char="‒"/>
        <a:tabLst/>
        <a:defRPr lang="en-US" sz="2000" kern="1200" baseline="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4pPr>
      <a:lvl5pPr marL="205740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Font typeface="Arial" charset="0"/>
        <a:buNone/>
        <a:defRPr sz="1200" kern="1200">
          <a:solidFill>
            <a:srgbClr val="929395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 descr="Ideally your title should fit on one line." title="Slide title"/>
          <p:cNvSpPr>
            <a:spLocks noGrp="1"/>
          </p:cNvSpPr>
          <p:nvPr>
            <p:ph type="title"/>
          </p:nvPr>
        </p:nvSpPr>
        <p:spPr>
          <a:xfrm>
            <a:off x="720725" y="-1"/>
            <a:ext cx="5903913" cy="1017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-3083" y="1017050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 bwMode="auto">
          <a:xfrm>
            <a:off x="-3083" y="6480000"/>
            <a:ext cx="9147083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2" descr="First level - paragraph text&#10;Second level - bullet 1&#10;Third level - bullet 2&#10;&#10;No more than 100 words per slide" title="Main body text"/>
          <p:cNvSpPr>
            <a:spLocks noGrp="1"/>
          </p:cNvSpPr>
          <p:nvPr>
            <p:ph type="body" idx="1"/>
          </p:nvPr>
        </p:nvSpPr>
        <p:spPr>
          <a:xfrm>
            <a:off x="720726" y="1800225"/>
            <a:ext cx="7704137" cy="414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45" y="133526"/>
            <a:ext cx="1079122" cy="56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37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8" r:id="rId1"/>
    <p:sldLayoutId id="2147484489" r:id="rId2"/>
    <p:sldLayoutId id="2147484490" r:id="rId3"/>
    <p:sldLayoutId id="2147484491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 i="0" kern="1200">
          <a:solidFill>
            <a:schemeClr val="accent1"/>
          </a:solidFill>
          <a:latin typeface="Bodoni MT" panose="02070603080606020203" pitchFamily="18" charset="0"/>
          <a:ea typeface="ＭＳ Ｐゴシック" charset="0"/>
          <a:cs typeface="Bodoni MT" panose="02070603080606020203" pitchFamily="18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ClrTx/>
        <a:buFontTx/>
        <a:buNone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ＭＳ Ｐゴシック" charset="0"/>
          <a:cs typeface="Franklin Gothic Book"/>
        </a:defRPr>
      </a:lvl1pPr>
      <a:lvl2pPr marL="179388" marR="0" indent="-179388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539B"/>
        </a:buClr>
        <a:buSzTx/>
        <a:buFont typeface="Arial" charset="0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2pPr>
      <a:lvl3pPr marL="360000" marR="0" indent="-18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3pPr>
      <a:lvl4pPr marL="540000" marR="0" indent="-18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 panose="020B0604020202020204" pitchFamily="34" charset="0"/>
        <a:buChar char="‒"/>
        <a:tabLst/>
        <a:defRPr lang="en-US" sz="2000" kern="1200" baseline="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4pPr>
      <a:lvl5pPr marL="205740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Font typeface="Arial" charset="0"/>
        <a:buNone/>
        <a:defRPr sz="1200" kern="1200">
          <a:solidFill>
            <a:srgbClr val="929395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 descr="Ideally your title should fit on one line."/>
          <p:cNvSpPr>
            <a:spLocks noGrp="1"/>
          </p:cNvSpPr>
          <p:nvPr>
            <p:ph type="title"/>
          </p:nvPr>
        </p:nvSpPr>
        <p:spPr>
          <a:xfrm>
            <a:off x="576505" y="2"/>
            <a:ext cx="6048136" cy="60378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-3083" y="603786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 bwMode="auto">
          <a:xfrm>
            <a:off x="-3081" y="6420685"/>
            <a:ext cx="9147083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2" descr="First level - paragraph text&#10;Second level - bullet 1&#10;Third level - bullet 2&#10;&#10;No more than 100 words per slide"/>
          <p:cNvSpPr>
            <a:spLocks noGrp="1"/>
          </p:cNvSpPr>
          <p:nvPr>
            <p:ph type="body" idx="1"/>
          </p:nvPr>
        </p:nvSpPr>
        <p:spPr>
          <a:xfrm>
            <a:off x="720726" y="1800225"/>
            <a:ext cx="7704136" cy="414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0" y="6420686"/>
            <a:ext cx="9144000" cy="437316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900" b="1" i="0" u="none">
                <a:solidFill>
                  <a:srgbClr val="0000FF"/>
                </a:solidFill>
                <a:latin typeface="Arial"/>
              </a:defRPr>
            </a:lvl1pPr>
          </a:lstStyle>
          <a:p>
            <a:pPr defTabSz="914286"/>
            <a:r>
              <a:rPr smtClean="0"/>
              <a:t>OFFICIAL USE</a:t>
            </a:r>
            <a:r>
              <a:rPr smtClean="0">
                <a:solidFill>
                  <a:srgbClr val="000000"/>
                </a:solidFill>
              </a:rPr>
              <a:t> 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70" y="6431477"/>
            <a:ext cx="360001" cy="42652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pPr defTabSz="914286"/>
            <a:fld id="{71F9F866-B438-9445-8D9F-1F8FF6608833}" type="slidenum">
              <a:rPr lang="en-GB" smtClean="0">
                <a:solidFill>
                  <a:srgbClr val="00539B"/>
                </a:solidFill>
              </a:rPr>
              <a:pPr defTabSz="914286"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99" y="166925"/>
            <a:ext cx="1099159" cy="30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8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3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kern="1200">
          <a:solidFill>
            <a:schemeClr val="accent1"/>
          </a:solidFill>
          <a:latin typeface="Bodoni MT" panose="02070603080606020203" pitchFamily="18" charset="0"/>
          <a:ea typeface="ＭＳ Ｐゴシック" charset="0"/>
          <a:cs typeface="Bodoni MT" panose="02070603080606020203" pitchFamily="18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143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6pPr>
      <a:lvl7pPr marL="914286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7pPr>
      <a:lvl8pPr marL="137143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8pPr>
      <a:lvl9pPr marL="1828573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ClrTx/>
        <a:buFontTx/>
        <a:buNone/>
        <a:defRPr lang="en-US" sz="2000" kern="1200" smtClean="0">
          <a:solidFill>
            <a:srgbClr val="58595B"/>
          </a:solidFill>
          <a:latin typeface="Franklin Gothic Book"/>
          <a:ea typeface="ＭＳ Ｐゴシック" charset="0"/>
          <a:cs typeface="Franklin Gothic Book"/>
        </a:defRPr>
      </a:lvl1pPr>
      <a:lvl2pPr marL="179365" marR="0" indent="-179365" algn="l" defTabSz="914286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539B"/>
        </a:buClr>
        <a:buSzTx/>
        <a:buFont typeface="Arial" charset="0"/>
        <a:buChar char="•"/>
        <a:tabLst/>
        <a:defRPr lang="en-US" sz="2000" kern="1200" smtClean="0">
          <a:solidFill>
            <a:srgbClr val="58595B"/>
          </a:solidFill>
          <a:latin typeface="Franklin Gothic Book"/>
          <a:ea typeface="Franklin Gothic Book"/>
          <a:cs typeface="Franklin Gothic Book"/>
        </a:defRPr>
      </a:lvl2pPr>
      <a:lvl3pPr marL="359955" marR="0" indent="-179978" algn="l" defTabSz="914286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/>
        <a:buChar char="•"/>
        <a:tabLst/>
        <a:defRPr lang="en-US" sz="2000" kern="1200" smtClean="0">
          <a:solidFill>
            <a:srgbClr val="58595B"/>
          </a:solidFill>
          <a:latin typeface="Franklin Gothic Book"/>
          <a:ea typeface="Franklin Gothic Book"/>
          <a:cs typeface="Franklin Gothic Book"/>
        </a:defRPr>
      </a:lvl3pPr>
      <a:lvl4pPr marL="539933" marR="0" indent="-179978" algn="l" defTabSz="914286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 panose="020B0604020202020204" pitchFamily="34" charset="0"/>
        <a:buChar char="‒"/>
        <a:tabLst/>
        <a:defRPr lang="en-US" sz="2000" kern="1200" baseline="0" smtClean="0">
          <a:solidFill>
            <a:srgbClr val="58595B"/>
          </a:solidFill>
          <a:latin typeface="Franklin Gothic Book"/>
          <a:ea typeface="Franklin Gothic Book"/>
          <a:cs typeface="Franklin Gothic Book"/>
        </a:defRPr>
      </a:lvl4pPr>
      <a:lvl5pPr marL="2057144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Font typeface="Arial" charset="0"/>
        <a:buNone/>
        <a:defRPr sz="1200" kern="1200">
          <a:solidFill>
            <a:srgbClr val="929395"/>
          </a:solidFill>
          <a:latin typeface="Arial" pitchFamily="34" charset="0"/>
          <a:ea typeface="Arial" charset="0"/>
          <a:cs typeface="Arial" pitchFamily="34" charset="0"/>
        </a:defRPr>
      </a:lvl5pPr>
      <a:lvl6pPr marL="2514288" indent="-228572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1" indent="-228572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4" indent="-228572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7" indent="-228572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6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9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6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 descr="Ideally your title should fit on one line." title="Slide title"/>
          <p:cNvSpPr>
            <a:spLocks noGrp="1"/>
          </p:cNvSpPr>
          <p:nvPr>
            <p:ph type="title"/>
          </p:nvPr>
        </p:nvSpPr>
        <p:spPr>
          <a:xfrm>
            <a:off x="720729" y="3"/>
            <a:ext cx="5903913" cy="1017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-3083" y="1017050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 bwMode="auto">
          <a:xfrm>
            <a:off x="-3079" y="6480000"/>
            <a:ext cx="9147083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2" descr="First level - paragraph text&#10;Second level - bullet 1&#10;Third level - bullet 2&#10;&#10;No more than 100 words per slide" title="Main body text"/>
          <p:cNvSpPr>
            <a:spLocks noGrp="1"/>
          </p:cNvSpPr>
          <p:nvPr>
            <p:ph type="body" idx="1"/>
          </p:nvPr>
        </p:nvSpPr>
        <p:spPr>
          <a:xfrm>
            <a:off x="720726" y="1800225"/>
            <a:ext cx="7704137" cy="414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7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45" y="133526"/>
            <a:ext cx="1079122" cy="56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35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 i="0" kern="1200">
          <a:solidFill>
            <a:schemeClr val="accent1"/>
          </a:solidFill>
          <a:latin typeface="Bodoni MT" panose="02070603080606020203" pitchFamily="18" charset="0"/>
          <a:ea typeface="ＭＳ Ｐゴシック" charset="0"/>
          <a:cs typeface="Bodoni MT" panose="02070603080606020203" pitchFamily="18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6973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6pPr>
      <a:lvl7pPr marL="913946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7pPr>
      <a:lvl8pPr marL="137092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8pPr>
      <a:lvl9pPr marL="1827892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ClrTx/>
        <a:buFontTx/>
        <a:buNone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ＭＳ Ｐゴシック" charset="0"/>
          <a:cs typeface="Franklin Gothic Book"/>
        </a:defRPr>
      </a:lvl1pPr>
      <a:lvl2pPr marL="179299" marR="0" indent="-179299" algn="l" defTabSz="913946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539B"/>
        </a:buClr>
        <a:buSzTx/>
        <a:buFont typeface="Arial" charset="0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2pPr>
      <a:lvl3pPr marL="359820" marR="0" indent="-179911" algn="l" defTabSz="913946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3pPr>
      <a:lvl4pPr marL="539732" marR="0" indent="-179911" algn="l" defTabSz="913946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 panose="020B0604020202020204" pitchFamily="34" charset="0"/>
        <a:buChar char="‒"/>
        <a:tabLst/>
        <a:defRPr lang="en-US" sz="2000" kern="1200" baseline="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4pPr>
      <a:lvl5pPr marL="2056378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Font typeface="Arial" charset="0"/>
        <a:buNone/>
        <a:defRPr sz="1200" kern="1200">
          <a:solidFill>
            <a:srgbClr val="929395"/>
          </a:solidFill>
          <a:latin typeface="Arial" pitchFamily="34" charset="0"/>
          <a:ea typeface="Arial" charset="0"/>
          <a:cs typeface="Arial" pitchFamily="34" charset="0"/>
        </a:defRPr>
      </a:lvl5pPr>
      <a:lvl6pPr marL="2513352" indent="-228485" algn="l" defTabSz="91394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324" indent="-228485" algn="l" defTabSz="91394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298" indent="-228485" algn="l" defTabSz="91394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271" indent="-228485" algn="l" defTabSz="91394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73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46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20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92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66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838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812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784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 descr="Ideally your title should fit on one line." title="Slide title"/>
          <p:cNvSpPr>
            <a:spLocks noGrp="1"/>
          </p:cNvSpPr>
          <p:nvPr>
            <p:ph type="title"/>
          </p:nvPr>
        </p:nvSpPr>
        <p:spPr>
          <a:xfrm>
            <a:off x="720729" y="3"/>
            <a:ext cx="5903913" cy="8318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-3083" y="831850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 bwMode="auto">
          <a:xfrm>
            <a:off x="-3079" y="6480000"/>
            <a:ext cx="9147083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2" descr="First level - paragraph text&#10;Second level - bullet 1&#10;Third level - bullet 2&#10;&#10;No more than 100 words per slide" title="Main body text"/>
          <p:cNvSpPr>
            <a:spLocks noGrp="1"/>
          </p:cNvSpPr>
          <p:nvPr>
            <p:ph type="body" idx="1"/>
          </p:nvPr>
        </p:nvSpPr>
        <p:spPr>
          <a:xfrm>
            <a:off x="720726" y="1800225"/>
            <a:ext cx="7704137" cy="414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7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45" y="133526"/>
            <a:ext cx="1079122" cy="56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336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00" r:id="rId1"/>
    <p:sldLayoutId id="2147484501" r:id="rId2"/>
    <p:sldLayoutId id="2147484502" r:id="rId3"/>
    <p:sldLayoutId id="2147484503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 i="0" kern="1200">
          <a:solidFill>
            <a:schemeClr val="accent1"/>
          </a:solidFill>
          <a:latin typeface="Bodoni MT" panose="02070603080606020203" pitchFamily="18" charset="0"/>
          <a:ea typeface="ＭＳ Ｐゴシック" charset="0"/>
          <a:cs typeface="Bodoni MT" panose="02070603080606020203" pitchFamily="18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6973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6pPr>
      <a:lvl7pPr marL="913946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7pPr>
      <a:lvl8pPr marL="137092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8pPr>
      <a:lvl9pPr marL="1827892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ClrTx/>
        <a:buFontTx/>
        <a:buNone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ＭＳ Ｐゴシック" charset="0"/>
          <a:cs typeface="Franklin Gothic Book"/>
        </a:defRPr>
      </a:lvl1pPr>
      <a:lvl2pPr marL="179299" marR="0" indent="-179299" algn="l" defTabSz="913946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539B"/>
        </a:buClr>
        <a:buSzTx/>
        <a:buFont typeface="Arial" charset="0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2pPr>
      <a:lvl3pPr marL="359820" marR="0" indent="-179911" algn="l" defTabSz="913946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3pPr>
      <a:lvl4pPr marL="539732" marR="0" indent="-179911" algn="l" defTabSz="913946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 panose="020B0604020202020204" pitchFamily="34" charset="0"/>
        <a:buChar char="‒"/>
        <a:tabLst/>
        <a:defRPr lang="en-US" sz="2000" kern="1200" baseline="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4pPr>
      <a:lvl5pPr marL="2056378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Font typeface="Arial" charset="0"/>
        <a:buNone/>
        <a:defRPr sz="1200" kern="1200">
          <a:solidFill>
            <a:srgbClr val="929395"/>
          </a:solidFill>
          <a:latin typeface="Arial" pitchFamily="34" charset="0"/>
          <a:ea typeface="Arial" charset="0"/>
          <a:cs typeface="Arial" pitchFamily="34" charset="0"/>
        </a:defRPr>
      </a:lvl5pPr>
      <a:lvl6pPr marL="2513352" indent="-228485" algn="l" defTabSz="91394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324" indent="-228485" algn="l" defTabSz="91394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298" indent="-228485" algn="l" defTabSz="91394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271" indent="-228485" algn="l" defTabSz="91394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73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46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20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92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66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838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812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784" algn="l" defTabSz="9139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 descr="Ideally your title should fit on one line." title="Slide title"/>
          <p:cNvSpPr>
            <a:spLocks noGrp="1"/>
          </p:cNvSpPr>
          <p:nvPr>
            <p:ph type="title"/>
          </p:nvPr>
        </p:nvSpPr>
        <p:spPr>
          <a:xfrm>
            <a:off x="720725" y="-1"/>
            <a:ext cx="5903913" cy="8318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-3083" y="831850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 bwMode="auto">
          <a:xfrm>
            <a:off x="-3083" y="6480000"/>
            <a:ext cx="9147083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2" descr="First level - paragraph text&#10;Second level - bullet 1&#10;Third level - bullet 2&#10;&#10;No more than 100 words per slide" title="Main body text"/>
          <p:cNvSpPr>
            <a:spLocks noGrp="1"/>
          </p:cNvSpPr>
          <p:nvPr>
            <p:ph type="body" idx="1"/>
          </p:nvPr>
        </p:nvSpPr>
        <p:spPr>
          <a:xfrm>
            <a:off x="720726" y="1800225"/>
            <a:ext cx="7704137" cy="414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45" y="133526"/>
            <a:ext cx="1079122" cy="56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61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05" r:id="rId1"/>
    <p:sldLayoutId id="2147484506" r:id="rId2"/>
    <p:sldLayoutId id="2147484507" r:id="rId3"/>
    <p:sldLayoutId id="2147484508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 i="0" kern="1200">
          <a:solidFill>
            <a:schemeClr val="accent1"/>
          </a:solidFill>
          <a:latin typeface="Bodoni MT" panose="02070603080606020203" pitchFamily="18" charset="0"/>
          <a:ea typeface="ＭＳ Ｐゴシック" charset="0"/>
          <a:cs typeface="Bodoni MT" panose="02070603080606020203" pitchFamily="18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ClrTx/>
        <a:buFontTx/>
        <a:buNone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ＭＳ Ｐゴシック" charset="0"/>
          <a:cs typeface="Franklin Gothic Book"/>
        </a:defRPr>
      </a:lvl1pPr>
      <a:lvl2pPr marL="179388" marR="0" indent="-179388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539B"/>
        </a:buClr>
        <a:buSzTx/>
        <a:buFont typeface="Arial" charset="0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2pPr>
      <a:lvl3pPr marL="360000" marR="0" indent="-18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3pPr>
      <a:lvl4pPr marL="540000" marR="0" indent="-18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 panose="020B0604020202020204" pitchFamily="34" charset="0"/>
        <a:buChar char="‒"/>
        <a:tabLst/>
        <a:defRPr lang="en-US" sz="2000" kern="1200" baseline="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4pPr>
      <a:lvl5pPr marL="205740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Font typeface="Arial" charset="0"/>
        <a:buNone/>
        <a:defRPr sz="1200" kern="1200">
          <a:solidFill>
            <a:srgbClr val="929395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 descr="Ideally your title should fit on one line." title="Slide title"/>
          <p:cNvSpPr>
            <a:spLocks noGrp="1"/>
          </p:cNvSpPr>
          <p:nvPr>
            <p:ph type="title"/>
          </p:nvPr>
        </p:nvSpPr>
        <p:spPr>
          <a:xfrm>
            <a:off x="720725" y="-1"/>
            <a:ext cx="5903913" cy="8318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-3083" y="831850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 bwMode="auto">
          <a:xfrm>
            <a:off x="-3083" y="6480000"/>
            <a:ext cx="9147083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2" descr="First level - paragraph text&#10;Second level - bullet 1&#10;Third level - bullet 2&#10;&#10;No more than 100 words per slide" title="Main body text"/>
          <p:cNvSpPr>
            <a:spLocks noGrp="1"/>
          </p:cNvSpPr>
          <p:nvPr>
            <p:ph type="body" idx="1"/>
          </p:nvPr>
        </p:nvSpPr>
        <p:spPr>
          <a:xfrm>
            <a:off x="720726" y="1800225"/>
            <a:ext cx="7704137" cy="414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45" y="133526"/>
            <a:ext cx="1079122" cy="56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61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0" r:id="rId1"/>
    <p:sldLayoutId id="2147484511" r:id="rId2"/>
    <p:sldLayoutId id="2147484512" r:id="rId3"/>
    <p:sldLayoutId id="2147484513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 i="0" kern="1200">
          <a:solidFill>
            <a:schemeClr val="accent1"/>
          </a:solidFill>
          <a:latin typeface="Bodoni MT" panose="02070603080606020203" pitchFamily="18" charset="0"/>
          <a:ea typeface="ＭＳ Ｐゴシック" charset="0"/>
          <a:cs typeface="Bodoni MT" panose="02070603080606020203" pitchFamily="18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ClrTx/>
        <a:buFontTx/>
        <a:buNone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ＭＳ Ｐゴシック" charset="0"/>
          <a:cs typeface="Franklin Gothic Book"/>
        </a:defRPr>
      </a:lvl1pPr>
      <a:lvl2pPr marL="179388" marR="0" indent="-179388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539B"/>
        </a:buClr>
        <a:buSzTx/>
        <a:buFont typeface="Arial" charset="0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2pPr>
      <a:lvl3pPr marL="360000" marR="0" indent="-18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3pPr>
      <a:lvl4pPr marL="540000" marR="0" indent="-18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 panose="020B0604020202020204" pitchFamily="34" charset="0"/>
        <a:buChar char="‒"/>
        <a:tabLst/>
        <a:defRPr lang="en-US" sz="2000" kern="1200" baseline="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4pPr>
      <a:lvl5pPr marL="205740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Font typeface="Arial" charset="0"/>
        <a:buNone/>
        <a:defRPr sz="1200" kern="1200">
          <a:solidFill>
            <a:srgbClr val="929395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 descr="Ideally your title should fit on one line." title="Slide title"/>
          <p:cNvSpPr>
            <a:spLocks noGrp="1"/>
          </p:cNvSpPr>
          <p:nvPr>
            <p:ph type="title"/>
          </p:nvPr>
        </p:nvSpPr>
        <p:spPr>
          <a:xfrm>
            <a:off x="720725" y="-1"/>
            <a:ext cx="5903913" cy="8318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-3083" y="831850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 bwMode="auto">
          <a:xfrm>
            <a:off x="-3083" y="6480000"/>
            <a:ext cx="9147083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2" descr="First level - paragraph text&#10;Second level - bullet 1&#10;Third level - bullet 2&#10;&#10;No more than 100 words per slide" title="Main body text"/>
          <p:cNvSpPr>
            <a:spLocks noGrp="1"/>
          </p:cNvSpPr>
          <p:nvPr>
            <p:ph type="body" idx="1"/>
          </p:nvPr>
        </p:nvSpPr>
        <p:spPr>
          <a:xfrm>
            <a:off x="720726" y="1800225"/>
            <a:ext cx="7704137" cy="414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r>
              <a:rPr lang="en-US" smtClean="0">
                <a:solidFill>
                  <a:srgbClr val="00539B"/>
                </a:solidFill>
              </a:rPr>
              <a:t>*Global rank, except for transition gap and BEEPS where rank is out of 33 EBRD countries of operation. </a:t>
            </a:r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b="1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  <a:latin typeface="Franklin Gothic Book"/>
                <a:cs typeface="Franklin Gothic Book"/>
              </a:defRPr>
            </a:lvl1pPr>
          </a:lstStyle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‹#›</a:t>
            </a:fld>
            <a:endParaRPr lang="en-GB" dirty="0">
              <a:solidFill>
                <a:srgbClr val="00539B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45" y="133526"/>
            <a:ext cx="1079122" cy="56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0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5" r:id="rId1"/>
    <p:sldLayoutId id="2147484516" r:id="rId2"/>
    <p:sldLayoutId id="2147484517" r:id="rId3"/>
    <p:sldLayoutId id="2147484518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 i="0" kern="1200">
          <a:solidFill>
            <a:schemeClr val="accent1"/>
          </a:solidFill>
          <a:latin typeface="Bodoni MT" panose="02070603080606020203" pitchFamily="18" charset="0"/>
          <a:ea typeface="ＭＳ Ｐゴシック" charset="0"/>
          <a:cs typeface="Bodoni MT" panose="02070603080606020203" pitchFamily="18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ClrTx/>
        <a:buFontTx/>
        <a:buNone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ＭＳ Ｐゴシック" charset="0"/>
          <a:cs typeface="Franklin Gothic Book"/>
        </a:defRPr>
      </a:lvl1pPr>
      <a:lvl2pPr marL="179388" marR="0" indent="-179388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539B"/>
        </a:buClr>
        <a:buSzTx/>
        <a:buFont typeface="Arial" charset="0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2pPr>
      <a:lvl3pPr marL="360000" marR="0" indent="-18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/>
        <a:buChar char="•"/>
        <a:tabLst/>
        <a:defRPr lang="en-US" sz="2000" kern="120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3pPr>
      <a:lvl4pPr marL="540000" marR="0" indent="-18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 typeface="Arial" panose="020B0604020202020204" pitchFamily="34" charset="0"/>
        <a:buChar char="‒"/>
        <a:tabLst/>
        <a:defRPr lang="en-US" sz="2000" kern="1200" baseline="0" smtClean="0">
          <a:solidFill>
            <a:schemeClr val="tx1">
              <a:lumMod val="50000"/>
            </a:schemeClr>
          </a:solidFill>
          <a:latin typeface="Franklin Gothic Book"/>
          <a:ea typeface="Franklin Gothic Book"/>
          <a:cs typeface="Franklin Gothic Book"/>
        </a:defRPr>
      </a:lvl4pPr>
      <a:lvl5pPr marL="2057400" indent="0" algn="l" rtl="0" eaLnBrk="1" fontAlgn="base" hangingPunct="1">
        <a:lnSpc>
          <a:spcPct val="100000"/>
        </a:lnSpc>
        <a:spcBef>
          <a:spcPts val="0"/>
        </a:spcBef>
        <a:spcAft>
          <a:spcPts val="1200"/>
        </a:spcAft>
        <a:buFont typeface="Arial" charset="0"/>
        <a:buNone/>
        <a:defRPr sz="1200" kern="1200">
          <a:solidFill>
            <a:srgbClr val="929395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32.xml"/><Relationship Id="rId1" Type="http://schemas.openxmlformats.org/officeDocument/2006/relationships/tags" Target="../tags/tag38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Relationship Id="rId4" Type="http://schemas.openxmlformats.org/officeDocument/2006/relationships/chart" Target="../charts/char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3568" y="4797152"/>
            <a:ext cx="6809432" cy="727534"/>
          </a:xfrm>
        </p:spPr>
        <p:txBody>
          <a:bodyPr>
            <a:normAutofit/>
          </a:bodyPr>
          <a:lstStyle/>
          <a:p>
            <a:r>
              <a:rPr lang="hr-HR" sz="3200" b="1" dirty="0" smtClean="0"/>
              <a:t>Strategija</a:t>
            </a:r>
            <a:r>
              <a:rPr lang="en-GB" sz="3200" b="1" dirty="0" smtClean="0"/>
              <a:t> </a:t>
            </a:r>
            <a:r>
              <a:rPr lang="hr-HR" sz="3200" b="1" dirty="0" smtClean="0"/>
              <a:t>za</a:t>
            </a:r>
            <a:r>
              <a:rPr lang="en-GB" sz="3200" b="1" dirty="0" smtClean="0"/>
              <a:t> </a:t>
            </a:r>
            <a:r>
              <a:rPr lang="hr-HR" sz="3200" b="1" dirty="0" smtClean="0"/>
              <a:t>Bosnu</a:t>
            </a:r>
            <a:r>
              <a:rPr lang="en-GB" sz="3200" b="1" dirty="0" smtClean="0"/>
              <a:t> </a:t>
            </a:r>
            <a:r>
              <a:rPr lang="en-GB" sz="3200" b="1" dirty="0" smtClean="0"/>
              <a:t>i </a:t>
            </a:r>
            <a:r>
              <a:rPr lang="hr-HR" sz="3200" b="1" dirty="0" smtClean="0"/>
              <a:t>Hercegovinu</a:t>
            </a:r>
            <a:endParaRPr lang="hr-HR" sz="32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568" y="5589240"/>
            <a:ext cx="6127750" cy="609600"/>
          </a:xfrm>
        </p:spPr>
        <p:txBody>
          <a:bodyPr/>
          <a:lstStyle/>
          <a:p>
            <a:r>
              <a:rPr lang="en-GB" sz="2800" dirty="0" smtClean="0"/>
              <a:t>2017-2022</a:t>
            </a:r>
            <a:endParaRPr lang="en-GB" sz="28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BJPseudoFooter"/>
          <p:cNvSpPr txBox="1"/>
          <p:nvPr>
            <p:custDataLst>
              <p:tags r:id="rId1"/>
            </p:custDataLst>
          </p:nvPr>
        </p:nvSpPr>
        <p:spPr>
          <a:xfrm>
            <a:off x="127000" y="6614468"/>
            <a:ext cx="8890000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lang="en-GB" dirty="0"/>
          </a:p>
        </p:txBody>
      </p:sp>
      <p:pic>
        <p:nvPicPr>
          <p:cNvPr id="1027" name="Picture 3" descr="J:\Country Strategies\Bosnia\Cover photos\090825_Pocitelj_0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905" y="243004"/>
            <a:ext cx="2941320" cy="1733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:\Country Strategies\Bosnia\Cover photos\1508_Bosnia_013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05" y="2174747"/>
            <a:ext cx="3119970" cy="2076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J:\Country Strategies\Bosnia\Cover photos\1508_Bosnia_210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152" y="2893999"/>
            <a:ext cx="2119777" cy="134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J:\Country Strategies\Bosnia\Cover photos\1508_Bosnia_189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869" y="244018"/>
            <a:ext cx="2607866" cy="173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J:\Country Strategies\Bosnia\Cover photos\DSC0407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913" y="2166122"/>
            <a:ext cx="969659" cy="64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J:\Country Strategies\Bosnia\Cover photos\E23A577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520" y="2166122"/>
            <a:ext cx="967709" cy="64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J:\Country Strategies\Bosnia\Cover photos\E23A5880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905" y="2174747"/>
            <a:ext cx="2940972" cy="206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J:\Country Strategies\Bosnia\BiH@4x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18" y="243004"/>
            <a:ext cx="2784607" cy="1794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4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279567" y="6556206"/>
            <a:ext cx="360002" cy="378000"/>
          </a:xfrm>
        </p:spPr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10</a:t>
            </a:fld>
            <a:endParaRPr lang="en-GB" dirty="0">
              <a:solidFill>
                <a:srgbClr val="00539B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143211"/>
              </p:ext>
            </p:extLst>
          </p:nvPr>
        </p:nvGraphicFramePr>
        <p:xfrm>
          <a:off x="329938" y="917580"/>
          <a:ext cx="8446416" cy="5112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3389"/>
                <a:gridCol w="2793389"/>
                <a:gridCol w="2859638"/>
              </a:tblGrid>
              <a:tr h="3378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Konkurentnost  </a:t>
                      </a:r>
                      <a:endParaRPr lang="en-GB" sz="1200" i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Upravljanje </a:t>
                      </a:r>
                      <a:endParaRPr lang="en-GB" sz="1200" i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Zelena tranzicija </a:t>
                      </a:r>
                      <a:endParaRPr lang="en-GB" sz="1200" b="0" i="0" u="none" strike="noStrike" kern="1200" baseline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+mn-cs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4774701"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hr-HR" sz="1100" b="1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Ustavna struktura</a:t>
                      </a:r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r-HR" sz="110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komplicira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implementaciju reformi</a:t>
                      </a:r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100" b="1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Perc</a:t>
                      </a:r>
                      <a:r>
                        <a:rPr lang="hr-HR" sz="1100" b="1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i</a:t>
                      </a:r>
                      <a:r>
                        <a:rPr lang="en-GB" sz="1100" b="1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</a:t>
                      </a:r>
                      <a:r>
                        <a:rPr lang="hr-HR" sz="1100" b="1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irana politička nestabilnost 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obeshrabruje dugoročna ulaganja i direktna strana ulaganja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  <a:endParaRPr lang="en-GB" sz="1100" dirty="0" smtClean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hr-HR" sz="11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Snažno prisustvo države 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u ekonomiji stvara neefikasnost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; </a:t>
                      </a:r>
                      <a:r>
                        <a:rPr lang="hr-HR" sz="1100" b="1" baseline="0" noProof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privati</a:t>
                      </a:r>
                      <a:r>
                        <a:rPr lang="hr-HR" sz="11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zacija 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u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r-HR" sz="1100" baseline="0" noProof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Federa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ciji zaustavljena, a dalje odlaganje  erodira vrijednost trenutno održivih SOE-a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hr-HR" sz="11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Neformalni sektor</a:t>
                      </a:r>
                      <a:r>
                        <a:rPr lang="en-GB" sz="11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oko 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30-50% 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B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DP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-a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SME-ovi i inovativne firme </a:t>
                      </a:r>
                      <a:r>
                        <a:rPr lang="hr-HR" sz="11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nemaju pristup financiranju</a:t>
                      </a:r>
                      <a:r>
                        <a:rPr lang="en-GB" sz="11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hr-HR" sz="11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Standardi kvaliteta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i operativna praksa ispod 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EU norm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i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Produktivnost 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je iznad regionalnog prosjeka ali znatno ispod EU standarda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Ekonomija ima relativno </a:t>
                      </a:r>
                      <a:r>
                        <a:rPr lang="hr-HR" sz="11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malu dodatnu vrijednost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, uprkos industrijskom naslijeđu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Ograničeno je izvršenje </a:t>
                      </a:r>
                      <a:r>
                        <a:rPr lang="hr-HR" sz="11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politika konkurentnosti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200" b="0" i="0" u="none" strike="noStrike" kern="1200" spc="-20" baseline="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+mn-cs"/>
                      </a:endParaRP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200" b="0" i="0" u="none" strike="noStrike" kern="1200" spc="-20" baseline="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Na</a:t>
                      </a:r>
                      <a:r>
                        <a:rPr lang="hr-HR" sz="1200" b="1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javno upravljanje</a:t>
                      </a:r>
                      <a:r>
                        <a:rPr lang="hr-HR" sz="12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negativno utiču </a:t>
                      </a:r>
                      <a:r>
                        <a:rPr lang="hr-HR" sz="12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slabo institucionalno, reformsko, administrativno i pravno okruženje</a:t>
                      </a:r>
                      <a:r>
                        <a:rPr lang="en-GB" sz="12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  <a:endParaRPr lang="en-GB" sz="1200" b="1" dirty="0" smtClean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Slabosti okvira</a:t>
                      </a:r>
                      <a:r>
                        <a:rPr lang="hr-HR" sz="12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za korporativno upravljanje </a:t>
                      </a:r>
                      <a:r>
                        <a:rPr lang="hr-HR" sz="12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su nedostatak interne kontrole i slabo funkcioniranje odbora</a:t>
                      </a:r>
                      <a:r>
                        <a:rPr lang="en-GB" sz="12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 </a:t>
                      </a:r>
                      <a:endParaRPr lang="en-GB" sz="1200" dirty="0" smtClean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Korupcija</a:t>
                      </a:r>
                      <a:r>
                        <a:rPr lang="en-GB" sz="120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r-HR" sz="120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se</a:t>
                      </a:r>
                      <a:r>
                        <a:rPr lang="hr-HR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percipira kao široko rasprostranjena i postojana</a:t>
                      </a:r>
                      <a:r>
                        <a:rPr lang="en-GB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Mnogi smatraju </a:t>
                      </a:r>
                      <a:r>
                        <a:rPr lang="hr-HR" sz="12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političke veze </a:t>
                      </a:r>
                      <a:r>
                        <a:rPr lang="hr-HR" sz="12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ključnim faktorom za uspjeh</a:t>
                      </a:r>
                      <a:r>
                        <a:rPr lang="en-GB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Niski standardi profesionalnog menadžmenta </a:t>
                      </a:r>
                      <a:r>
                        <a:rPr lang="hr-HR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usporavaju rast</a:t>
                      </a:r>
                      <a:r>
                        <a:rPr lang="en-GB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r-HR" sz="1200" b="1" baseline="0" noProof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omple</a:t>
                      </a:r>
                      <a:r>
                        <a:rPr lang="hr-HR" sz="1200" b="1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ksno zakonsko okruženje</a:t>
                      </a:r>
                      <a:r>
                        <a:rPr lang="en-GB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, </a:t>
                      </a:r>
                      <a:r>
                        <a:rPr lang="hr-HR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gdje ključni regulatorni okviri </a:t>
                      </a:r>
                      <a:r>
                        <a:rPr lang="en-GB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r-HR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npr</a:t>
                      </a:r>
                      <a:r>
                        <a:rPr lang="en-GB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., </a:t>
                      </a:r>
                      <a:r>
                        <a:rPr lang="hr-HR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</a:t>
                      </a:r>
                      <a:r>
                        <a:rPr lang="en-GB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PP) </a:t>
                      </a:r>
                      <a:r>
                        <a:rPr lang="hr-HR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nisu dovoljno jasni</a:t>
                      </a:r>
                      <a:r>
                        <a:rPr lang="en-GB" sz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200" baseline="0" dirty="0" smtClean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200" baseline="0" dirty="0" smtClean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200" dirty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Intenzitet korištenja energije i  emisije ugljika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su visoki u odnosu na standarde Zapadnog Balkana i daleko iznad prosjeka 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EU.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Kontinuirani razvoj termoelektrana na ugalj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može dodatno pogoršati probleme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povezane sa klimatskim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promjenama.</a:t>
                      </a:r>
                      <a:endParaRPr lang="en-GB" sz="1200" b="0" i="0" u="none" strike="noStrike" kern="1200" baseline="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+mn-cs"/>
                      </a:endParaRP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E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k</a:t>
                      </a:r>
                      <a:r>
                        <a:rPr lang="hr-HR" sz="1200" b="0" i="0" u="none" strike="noStrike" kern="1200" baseline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onom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ija je izložena 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uticajima koji su povezani sa klimatskim promjenama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(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naročito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poplave)</a:t>
                      </a:r>
                      <a:r>
                        <a:rPr lang="en-GB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0" i="0" u="none" strike="noStrike" kern="1200" baseline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Ri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zik od povećanja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emisija u zrak koje su vezane za transport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zbog razvoja cestovne mreže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Značajan potencijal za štednju energije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,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ali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nedostaje institucionalni okvir.</a:t>
                      </a:r>
                      <a:endParaRPr lang="en-GB" sz="1200" b="1" i="0" u="none" strike="noStrike" kern="1200" baseline="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+mn-cs"/>
                      </a:endParaRP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Visok nivo zagađenja zraka</a:t>
                      </a:r>
                      <a:r>
                        <a:rPr lang="en-GB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,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i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slabo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upravljanje otpadom</a:t>
                      </a:r>
                      <a:endParaRPr lang="en-GB" sz="1200" b="0" i="0" u="none" strike="noStrike" kern="1200" baseline="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249364" y="4675079"/>
            <a:ext cx="263842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100" b="1" i="0" u="none" strike="noStrike" kern="1200" baseline="0">
                <a:solidFill>
                  <a:srgbClr val="00539B"/>
                </a:solidFill>
                <a:latin typeface="Franklin Gothic Book" panose="020B0503020102020204" pitchFamily="34" charset="0"/>
                <a:ea typeface="+mn-ea"/>
                <a:cs typeface="+mn-cs"/>
              </a:defRPr>
            </a:pPr>
            <a:r>
              <a:rPr lang="hr-HR" b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Intenzitet ugljika</a:t>
            </a:r>
            <a:r>
              <a:rPr lang="en-US" b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 </a:t>
            </a:r>
          </a:p>
          <a:p>
            <a:pPr algn="ctr">
              <a:defRPr sz="1100" b="1" i="0" u="none" strike="noStrike" kern="1200" baseline="0">
                <a:solidFill>
                  <a:srgbClr val="00539B"/>
                </a:solidFill>
                <a:latin typeface="Franklin Gothic Book" panose="020B0503020102020204" pitchFamily="34" charset="0"/>
                <a:ea typeface="+mn-ea"/>
                <a:cs typeface="+mn-cs"/>
              </a:defRPr>
            </a:pPr>
            <a:r>
              <a:rPr lang="en-US" sz="1000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(CO2 </a:t>
            </a:r>
            <a:r>
              <a:rPr lang="hr-HR" sz="1000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emisije po jedinici B</a:t>
            </a:r>
            <a:r>
              <a:rPr lang="en-US" sz="1000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DP</a:t>
            </a:r>
            <a:r>
              <a:rPr lang="hr-HR" sz="1000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-a</a:t>
            </a:r>
            <a:r>
              <a:rPr lang="en-US" sz="1000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)</a:t>
            </a:r>
            <a:r>
              <a:rPr lang="en-US" sz="1100" b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 </a:t>
            </a:r>
            <a:endParaRPr lang="en-US" sz="1100" b="1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8515" y="546399"/>
            <a:ext cx="6337300" cy="29238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300" b="1" i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2.2 . K</a:t>
            </a:r>
            <a:r>
              <a:rPr lang="hr-HR" sz="1300" b="1" i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ljučni tranzicijski izazovi</a:t>
            </a:r>
            <a:r>
              <a:rPr lang="en-GB" sz="1300" b="1" i="1" baseline="30000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1</a:t>
            </a:r>
            <a:endParaRPr lang="en-GB" sz="1300" b="1" i="1" baseline="30000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328188" y="1"/>
            <a:ext cx="6758880" cy="693737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2. E</a:t>
            </a:r>
            <a:r>
              <a:rPr lang="hr-HR" sz="2400" b="1" dirty="0" smtClean="0"/>
              <a:t>konomski kontest</a:t>
            </a:r>
            <a:endParaRPr lang="en-GB" sz="2400" dirty="0"/>
          </a:p>
        </p:txBody>
      </p:sp>
      <p:sp>
        <p:nvSpPr>
          <p:cNvPr id="35" name="Rectangle 34"/>
          <p:cNvSpPr/>
          <p:nvPr/>
        </p:nvSpPr>
        <p:spPr>
          <a:xfrm>
            <a:off x="6387189" y="6533056"/>
            <a:ext cx="2057400" cy="28420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pic>
        <p:nvPicPr>
          <p:cNvPr id="29" name="Picture 2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70"/>
          <a:stretch/>
        </p:blipFill>
        <p:spPr bwMode="auto">
          <a:xfrm>
            <a:off x="3293950" y="4890522"/>
            <a:ext cx="2697276" cy="1459634"/>
          </a:xfrm>
          <a:prstGeom prst="rect">
            <a:avLst/>
          </a:prstGeom>
          <a:noFill/>
        </p:spPr>
      </p:pic>
      <p:sp>
        <p:nvSpPr>
          <p:cNvPr id="36" name="Rectangle 35"/>
          <p:cNvSpPr/>
          <p:nvPr/>
        </p:nvSpPr>
        <p:spPr>
          <a:xfrm>
            <a:off x="3878594" y="4675079"/>
            <a:ext cx="152798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100" b="1" i="0" u="none" strike="noStrike" kern="1200" baseline="0">
                <a:solidFill>
                  <a:srgbClr val="00539B"/>
                </a:solidFill>
                <a:latin typeface="Franklin Gothic Book" panose="020B0503020102020204" pitchFamily="34" charset="0"/>
                <a:ea typeface="+mn-ea"/>
                <a:cs typeface="+mn-cs"/>
              </a:defRPr>
            </a:pPr>
            <a:r>
              <a:rPr lang="hr-HR" b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Pokazatelji upravljanja</a:t>
            </a:r>
            <a:endParaRPr lang="en-US" b="1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37" name="Picture 3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56"/>
          <a:stretch/>
        </p:blipFill>
        <p:spPr bwMode="auto">
          <a:xfrm>
            <a:off x="6249364" y="5240863"/>
            <a:ext cx="2638425" cy="113939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3770" y="6311584"/>
            <a:ext cx="218634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7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Izvor</a:t>
            </a:r>
            <a:r>
              <a:rPr lang="en-GB" sz="7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: </a:t>
            </a:r>
            <a:r>
              <a:rPr lang="hr-HR" sz="6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Izvještaj Svjetske banke </a:t>
            </a:r>
            <a:r>
              <a:rPr lang="en-GB" sz="6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Doing </a:t>
            </a:r>
            <a:r>
              <a:rPr lang="en-GB" sz="600" i="1" dirty="0">
                <a:solidFill>
                  <a:schemeClr val="accent6"/>
                </a:solidFill>
                <a:latin typeface="Bodoni MT" panose="02070603080606020203" pitchFamily="18" charset="0"/>
              </a:rPr>
              <a:t>Business </a:t>
            </a:r>
            <a:r>
              <a:rPr lang="en-GB" sz="6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2017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39148" y="6332995"/>
            <a:ext cx="349630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7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Izvor</a:t>
            </a:r>
            <a:r>
              <a:rPr lang="en-GB" sz="7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: </a:t>
            </a:r>
            <a:r>
              <a:rPr lang="hr-HR" sz="6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Baza podataka Svjetske banke za pokazatelje</a:t>
            </a:r>
            <a:r>
              <a:rPr lang="en-US" sz="6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 </a:t>
            </a:r>
            <a:r>
              <a:rPr lang="hr-HR" sz="6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upravljanja u svijetu</a:t>
            </a:r>
            <a:endParaRPr lang="en-GB" sz="600" i="1" dirty="0" smtClean="0">
              <a:solidFill>
                <a:schemeClr val="accent6"/>
              </a:solidFill>
              <a:latin typeface="Bodoni MT" panose="020706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62592" y="6341489"/>
            <a:ext cx="26167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6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Izvor</a:t>
            </a:r>
            <a:r>
              <a:rPr lang="en-GB" sz="6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: </a:t>
            </a:r>
            <a:r>
              <a:rPr lang="hr-HR" sz="6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Međunarodna agencija za energetiku</a:t>
            </a:r>
            <a:r>
              <a:rPr lang="en-GB" sz="6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, </a:t>
            </a:r>
            <a:r>
              <a:rPr lang="hr-HR" sz="6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kalkulacije autora</a:t>
            </a:r>
            <a:endParaRPr lang="en-GB" sz="600" i="1" dirty="0">
              <a:solidFill>
                <a:schemeClr val="accent6"/>
              </a:solidFill>
              <a:latin typeface="Bodoni MT" panose="020706030806060202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54"/>
          <a:stretch/>
        </p:blipFill>
        <p:spPr bwMode="auto">
          <a:xfrm>
            <a:off x="747113" y="5241083"/>
            <a:ext cx="2015137" cy="1120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1252423" y="5073027"/>
            <a:ext cx="129394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100" b="1" i="0" u="none" strike="noStrike" kern="1200" baseline="0">
                <a:solidFill>
                  <a:srgbClr val="00539B"/>
                </a:solidFill>
                <a:latin typeface="Franklin Gothic Book" panose="020B0503020102020204" pitchFamily="34" charset="0"/>
                <a:ea typeface="+mn-ea"/>
                <a:cs typeface="+mn-cs"/>
              </a:defRPr>
            </a:pPr>
            <a:r>
              <a:rPr lang="hr-HR" b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Lakoća poslovanja</a:t>
            </a:r>
            <a:endParaRPr lang="en-US" b="1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4720" y="6487481"/>
            <a:ext cx="8494858" cy="37051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228600" indent="-228600">
              <a:buAutoNum type="arabicPeriod"/>
            </a:pPr>
            <a:r>
              <a:rPr lang="hr-HR" sz="700" i="1" dirty="0" smtClean="0">
                <a:solidFill>
                  <a:schemeClr val="accent6"/>
                </a:solidFill>
              </a:rPr>
              <a:t>Vidi EBRD dijagnostiku po zemljama za više detalja</a:t>
            </a:r>
            <a:r>
              <a:rPr lang="en-GB" sz="700" i="1" dirty="0" smtClean="0">
                <a:solidFill>
                  <a:schemeClr val="accent6"/>
                </a:solidFill>
              </a:rPr>
              <a:t>. </a:t>
            </a:r>
            <a:endParaRPr lang="hr-HR" sz="700" i="1" dirty="0" smtClean="0">
              <a:solidFill>
                <a:schemeClr val="accent6"/>
              </a:solidFill>
            </a:endParaRPr>
          </a:p>
          <a:p>
            <a:pPr marL="228600" indent="-228600">
              <a:buAutoNum type="arabicPeriod"/>
            </a:pPr>
            <a:r>
              <a:rPr lang="hr-HR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BEEPS indikatori </a:t>
            </a:r>
            <a:r>
              <a:rPr lang="en-GB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EBRD</a:t>
            </a:r>
            <a:r>
              <a:rPr lang="hr-HR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-a i Svjetske banke</a:t>
            </a:r>
            <a:r>
              <a:rPr lang="en-GB" sz="700" i="1" dirty="0" smtClean="0">
                <a:solidFill>
                  <a:schemeClr val="accent6"/>
                </a:solidFill>
                <a:latin typeface="Arial"/>
              </a:rPr>
              <a:t> </a:t>
            </a:r>
            <a:r>
              <a:rPr lang="en-GB" sz="700" i="1" dirty="0">
                <a:solidFill>
                  <a:schemeClr val="accent6"/>
                </a:solidFill>
                <a:latin typeface="Arial"/>
              </a:rPr>
              <a:t>(</a:t>
            </a:r>
            <a:r>
              <a:rPr lang="en-GB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% </a:t>
            </a:r>
            <a:r>
              <a:rPr lang="hr-HR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firmi koje imaju ograničen pristup kreditima</a:t>
            </a:r>
            <a:r>
              <a:rPr lang="en-GB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 12</a:t>
            </a:r>
            <a:r>
              <a:rPr lang="hr-HR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.</a:t>
            </a:r>
            <a:r>
              <a:rPr lang="en-GB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8 (2013)</a:t>
            </a:r>
            <a:r>
              <a:rPr lang="en-GB" sz="700" i="1" dirty="0" smtClean="0">
                <a:solidFill>
                  <a:schemeClr val="accent6"/>
                </a:solidFill>
                <a:latin typeface="Arial"/>
              </a:rPr>
              <a:t>, </a:t>
            </a:r>
            <a:r>
              <a:rPr lang="en-GB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% </a:t>
            </a:r>
            <a:r>
              <a:rPr lang="hr-HR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vremena koje menadžment provodi na analizi propisa</a:t>
            </a:r>
            <a:r>
              <a:rPr lang="en-GB" sz="700" i="1" dirty="0" smtClean="0">
                <a:solidFill>
                  <a:schemeClr val="accent6"/>
                </a:solidFill>
                <a:latin typeface="Arial"/>
              </a:rPr>
              <a:t> </a:t>
            </a:r>
            <a:r>
              <a:rPr lang="en-GB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15</a:t>
            </a:r>
            <a:r>
              <a:rPr lang="hr-HR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.</a:t>
            </a:r>
            <a:r>
              <a:rPr lang="en-GB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7 </a:t>
            </a:r>
            <a:r>
              <a:rPr lang="en-GB" sz="700" i="1" dirty="0" smtClean="0">
                <a:solidFill>
                  <a:schemeClr val="accent6"/>
                </a:solidFill>
                <a:latin typeface="Arial"/>
              </a:rPr>
              <a:t>(</a:t>
            </a:r>
            <a:r>
              <a:rPr lang="en-GB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2013)</a:t>
            </a:r>
            <a:r>
              <a:rPr lang="en-GB" sz="700" i="1" dirty="0" smtClean="0">
                <a:solidFill>
                  <a:schemeClr val="accent6"/>
                </a:solidFill>
                <a:latin typeface="Arial"/>
              </a:rPr>
              <a:t>, </a:t>
            </a:r>
            <a:r>
              <a:rPr lang="en-GB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% </a:t>
            </a:r>
            <a:r>
              <a:rPr lang="hr-HR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firmi koje smatraju da je korupcija glavna prepreka </a:t>
            </a:r>
            <a:r>
              <a:rPr lang="en-GB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7</a:t>
            </a:r>
            <a:r>
              <a:rPr lang="hr-HR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.</a:t>
            </a:r>
            <a:r>
              <a:rPr lang="en-GB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8</a:t>
            </a:r>
            <a:r>
              <a:rPr lang="en-GB" sz="700" i="1" dirty="0" smtClean="0">
                <a:solidFill>
                  <a:schemeClr val="accent6"/>
                </a:solidFill>
                <a:latin typeface="Arial"/>
              </a:rPr>
              <a:t> (</a:t>
            </a:r>
            <a:r>
              <a:rPr lang="en-GB" sz="700" i="1" dirty="0" smtClean="0">
                <a:solidFill>
                  <a:schemeClr val="accent6"/>
                </a:solidFill>
                <a:latin typeface="Franklin Gothic Book"/>
                <a:ea typeface="Times New Roman"/>
                <a:cs typeface="Times New Roman"/>
              </a:rPr>
              <a:t>2013).</a:t>
            </a:r>
            <a:endParaRPr lang="en-GB" sz="700" i="1" dirty="0">
              <a:solidFill>
                <a:schemeClr val="accent6"/>
              </a:solidFill>
              <a:latin typeface="Arial"/>
            </a:endParaRPr>
          </a:p>
          <a:p>
            <a:pPr marL="228600" indent="-228600">
              <a:buAutoNum type="arabicPeriod"/>
            </a:pPr>
            <a:endParaRPr lang="en-GB" sz="700" i="1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9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11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28188" y="1"/>
            <a:ext cx="6758880" cy="693737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2. E</a:t>
            </a:r>
            <a:r>
              <a:rPr lang="hr-HR" sz="2400" b="1" dirty="0" smtClean="0"/>
              <a:t>konomski kontekst</a:t>
            </a:r>
            <a:endParaRPr lang="en-GB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033220"/>
              </p:ext>
            </p:extLst>
          </p:nvPr>
        </p:nvGraphicFramePr>
        <p:xfrm>
          <a:off x="329938" y="917580"/>
          <a:ext cx="8446416" cy="5112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823"/>
                <a:gridCol w="2788955"/>
                <a:gridCol w="2859638"/>
              </a:tblGrid>
              <a:tr h="3378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Inkluzija </a:t>
                      </a:r>
                      <a:endParaRPr lang="en-GB" sz="1200" i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Otpornost </a:t>
                      </a:r>
                      <a:endParaRPr lang="en-GB" sz="1200" i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Integracija </a:t>
                      </a:r>
                      <a:endParaRPr lang="en-GB" sz="1200" b="0" i="0" u="none" strike="noStrike" kern="1200" baseline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+mn-cs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4774701">
                <a:tc>
                  <a:txBody>
                    <a:bodyPr/>
                    <a:lstStyle/>
                    <a:p>
                      <a:pPr marL="171450" marR="0" lvl="0" indent="-171450" algn="just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Udio zaposlenog stanovništva</a:t>
                      </a:r>
                      <a:r>
                        <a:rPr lang="en-GB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je najniži u EBRD regionu i ukupna stopa zaposlenosti je niska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just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Visok nivo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nezaposlenosti mladih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blizu 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60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%</a:t>
                      </a:r>
                      <a:r>
                        <a:rPr lang="en-US" sz="1200" b="0" i="0" u="none" strike="noStrike" kern="1200" baseline="30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Stopa nezaposlenosti žena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je blizu 32%. </a:t>
                      </a:r>
                      <a:endParaRPr lang="en-GB" sz="1200" b="1" i="0" u="none" strike="noStrike" kern="1200" baseline="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just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Nivoi obrazovanja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su ispod standarda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EU,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kompanije imaju problema da nađu kvalificirane radnike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just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Značajan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jaz u rodnoj inkluziji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 odnosu na zapošljavanje i pokretanje/vlasništvo biznisa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just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Veliki </a:t>
                      </a:r>
                      <a:r>
                        <a:rPr lang="en-GB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regional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ni raskorak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 odnosu na kvalitet institucija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just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Učešće muške i ženske radne snage 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(15+, 2015, ILO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procjene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iznosi 55.1%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odnosno 33.5%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najmanje u regiji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0" marR="0" lvl="0" indent="0" algn="just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200" b="0" i="0" u="none" strike="noStrike" kern="1200" baseline="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just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200" b="0" i="0" u="none" strike="noStrike" kern="1200" baseline="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Ekonomija dokazala da je </a:t>
                      </a:r>
                      <a:r>
                        <a:rPr lang="hr-HR" sz="1200" b="1" i="0" u="none" strike="noStrike" kern="1200" baseline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relativ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no otporna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na vanjske i unutarnje potrese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.</a:t>
                      </a: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Bank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arski sektor</a:t>
                      </a:r>
                      <a:r>
                        <a:rPr lang="en-GB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visoko likvidan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,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ali je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adekvatnost kapitala</a:t>
                      </a:r>
                      <a:r>
                        <a:rPr lang="en-GB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is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pod regionalnih standarda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.</a:t>
                      </a: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Lo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kalna valuta je vezana za 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Euro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p</a:t>
                      </a:r>
                      <a:r>
                        <a:rPr lang="hr-HR" sz="1200" b="0" i="0" u="none" strike="noStrike" kern="1200" baseline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rema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Valutnom odboru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,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što ublažava valutni rizik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.</a:t>
                      </a: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Nekvalitetna aktiva (NPL)</a:t>
                      </a:r>
                      <a:r>
                        <a:rPr lang="en-GB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,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iako se smanjuje još uvijek značajna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(12%).</a:t>
                      </a: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Razvoj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en-GB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n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ebankarskog financijskog sektora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 je tek počeo.</a:t>
                      </a:r>
                      <a:endParaRPr lang="en-GB" sz="1200" b="0" i="0" u="none" strike="noStrike" kern="1200" baseline="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+mn-cs"/>
                      </a:endParaRP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Štete od poplava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su zadnjih godina bile velike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.</a:t>
                      </a:r>
                      <a:endParaRPr lang="en-GB" sz="1200" b="1" i="0" u="none" strike="noStrike" kern="1200" baseline="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+mn-cs"/>
                      </a:endParaRP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Prekomjerna ovisnost o ruskom gasu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predstavlja smetnju za energetsku sigurnost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2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Intern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u i prekograničnu integraciju  otežava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loš kvalitet transportne infrastrukture 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(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posebno cesta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).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Integra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cija u energetska tržišta je ispod potencijala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. 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Otvorenost trgovine je daleko ispod prosjeka 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EU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, i dalje postoje </a:t>
                      </a:r>
                      <a:r>
                        <a:rPr lang="en-GB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n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ecarinske barijere za trgovinu</a:t>
                      </a:r>
                      <a:r>
                        <a:rPr lang="en-GB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BiH 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nije dovoljno integrirana u </a:t>
                      </a:r>
                      <a:r>
                        <a:rPr lang="hr-BA" sz="1200" b="1" i="0" u="none" strike="noStrike" kern="1200" baseline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glo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balni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lanac vrijednosti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. 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Direktna strana ulaganja mala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prema regionalnim standardima, </a:t>
                      </a:r>
                      <a:r>
                        <a:rPr lang="hr-HR" sz="1200" b="1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izvozu nedostaje sofisticiranost</a:t>
                      </a:r>
                      <a:r>
                        <a:rPr lang="hr-HR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 (izuzev auto dijelova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+mn-cs"/>
                        </a:rPr>
                        <a:t>).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28515" y="546399"/>
            <a:ext cx="6337300" cy="29238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300" b="1" i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2.2 . K</a:t>
            </a:r>
            <a:r>
              <a:rPr lang="hr-HR" sz="1300" b="1" i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ljučni tranzicijski izazovi</a:t>
            </a:r>
            <a:endParaRPr lang="en-GB" sz="1300" b="1" i="1" baseline="30000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387189" y="6533056"/>
            <a:ext cx="2057400" cy="28420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7737230" y="6281021"/>
            <a:ext cx="0" cy="0"/>
          </a:xfrm>
          <a:prstGeom prst="line">
            <a:avLst/>
          </a:prstGeom>
          <a:ln w="63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737230" y="6281021"/>
            <a:ext cx="0" cy="0"/>
          </a:xfrm>
          <a:prstGeom prst="line">
            <a:avLst/>
          </a:prstGeom>
          <a:ln w="63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1"/>
          <a:stretch/>
        </p:blipFill>
        <p:spPr bwMode="auto">
          <a:xfrm>
            <a:off x="3402012" y="4879357"/>
            <a:ext cx="2587625" cy="1595854"/>
          </a:xfrm>
          <a:prstGeom prst="rect">
            <a:avLst/>
          </a:prstGeom>
          <a:noFill/>
        </p:spPr>
      </p:pic>
      <p:sp>
        <p:nvSpPr>
          <p:cNvPr id="37" name="Rectangle 36"/>
          <p:cNvSpPr/>
          <p:nvPr/>
        </p:nvSpPr>
        <p:spPr>
          <a:xfrm>
            <a:off x="4193122" y="4606344"/>
            <a:ext cx="100540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100" b="1" i="0" u="none" strike="noStrike" kern="1200" baseline="0">
                <a:solidFill>
                  <a:srgbClr val="00539B"/>
                </a:solidFill>
                <a:latin typeface="Franklin Gothic Book" panose="020B0503020102020204" pitchFamily="34" charset="0"/>
                <a:ea typeface="+mn-ea"/>
                <a:cs typeface="+mn-cs"/>
              </a:defRPr>
            </a:pPr>
            <a:r>
              <a:rPr lang="en-US" b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N</a:t>
            </a:r>
            <a:r>
              <a:rPr lang="hr-HR" b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ivo NPL-a</a:t>
            </a:r>
            <a:r>
              <a:rPr lang="en-US" b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, %</a:t>
            </a:r>
            <a:endParaRPr lang="en-US" b="1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12236" y="4668296"/>
            <a:ext cx="249459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100" b="1" i="0" u="none" strike="noStrike" kern="1200" baseline="0">
                <a:solidFill>
                  <a:srgbClr val="00539B"/>
                </a:solidFill>
                <a:latin typeface="Franklin Gothic Book" panose="020B0503020102020204" pitchFamily="34" charset="0"/>
                <a:ea typeface="+mn-ea"/>
                <a:cs typeface="+mn-cs"/>
              </a:defRPr>
            </a:pPr>
            <a:r>
              <a:rPr lang="en-US" b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% </a:t>
            </a:r>
            <a:r>
              <a:rPr lang="hr-HR" b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ukupne radno sposobne populacije</a:t>
            </a:r>
            <a:endParaRPr lang="en-US" b="1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859182" y="4537491"/>
            <a:ext cx="148790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100" b="1" i="0" u="none" strike="noStrike" kern="1200" baseline="0">
                <a:solidFill>
                  <a:srgbClr val="00539B"/>
                </a:solidFill>
                <a:latin typeface="Franklin Gothic Book" panose="020B0503020102020204" pitchFamily="34" charset="0"/>
                <a:ea typeface="+mn-ea"/>
                <a:cs typeface="+mn-cs"/>
              </a:defRPr>
            </a:pPr>
            <a:r>
              <a:rPr lang="hr-HR" b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Kvalitet infrastrukture</a:t>
            </a:r>
            <a:endParaRPr lang="en-US" b="1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399191" y="6314877"/>
            <a:ext cx="146249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75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Izvor</a:t>
            </a:r>
            <a:r>
              <a:rPr lang="en-GB" sz="75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: </a:t>
            </a:r>
            <a:r>
              <a:rPr lang="hr-HR" sz="75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Domaće vlasti</a:t>
            </a:r>
            <a:endParaRPr lang="en-GB" sz="750" i="1" dirty="0">
              <a:solidFill>
                <a:schemeClr val="accent6"/>
              </a:solidFill>
              <a:latin typeface="Bodoni MT" panose="02070603080606020203" pitchFamily="18" charset="0"/>
            </a:endParaRPr>
          </a:p>
        </p:txBody>
      </p:sp>
      <p:pic>
        <p:nvPicPr>
          <p:cNvPr id="33" name="Picture 3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292" y="4771864"/>
            <a:ext cx="2519680" cy="1644650"/>
          </a:xfrm>
          <a:prstGeom prst="rect">
            <a:avLst/>
          </a:prstGeom>
          <a:noFill/>
        </p:spPr>
      </p:pic>
      <p:pic>
        <p:nvPicPr>
          <p:cNvPr id="34" name="Picture 33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29"/>
          <a:stretch/>
        </p:blipFill>
        <p:spPr bwMode="auto">
          <a:xfrm>
            <a:off x="556610" y="4991545"/>
            <a:ext cx="2431669" cy="144194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75732" y="6530321"/>
            <a:ext cx="8234779" cy="27485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GB" sz="700" i="1" dirty="0" smtClean="0">
                <a:solidFill>
                  <a:schemeClr val="accent6"/>
                </a:solidFill>
              </a:rPr>
              <a:t>1</a:t>
            </a:r>
            <a:r>
              <a:rPr lang="hr-HR" sz="700" i="1" dirty="0" smtClean="0">
                <a:solidFill>
                  <a:schemeClr val="accent6"/>
                </a:solidFill>
              </a:rPr>
              <a:t> Izvor: Međunarodna organizacija rada</a:t>
            </a:r>
            <a:endParaRPr lang="en-GB" sz="700" i="1" dirty="0" smtClean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4720" y="6312640"/>
            <a:ext cx="218634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75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Izvor</a:t>
            </a:r>
            <a:r>
              <a:rPr lang="en-GB" sz="75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: </a:t>
            </a:r>
            <a:r>
              <a:rPr lang="hr-HR" sz="75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Globalni indikatori </a:t>
            </a:r>
            <a:r>
              <a:rPr lang="en-US" sz="75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r</a:t>
            </a:r>
            <a:r>
              <a:rPr lang="hr-HR" sz="75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azvoja</a:t>
            </a:r>
            <a:endParaRPr lang="en-GB" sz="750" i="1" dirty="0" smtClean="0">
              <a:solidFill>
                <a:schemeClr val="accent6"/>
              </a:solidFill>
              <a:latin typeface="Bodoni MT" panose="020706030806060202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81623" y="6312639"/>
            <a:ext cx="278134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7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Izvor</a:t>
            </a:r>
            <a:r>
              <a:rPr lang="en-GB" sz="7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: </a:t>
            </a:r>
            <a:r>
              <a:rPr lang="hr-HR" sz="7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Globalni indikatori </a:t>
            </a:r>
            <a:r>
              <a:rPr lang="hr-BA" sz="700" i="1" dirty="0" smtClean="0">
                <a:solidFill>
                  <a:schemeClr val="accent6"/>
                </a:solidFill>
                <a:latin typeface="Bodoni MT" panose="02070603080606020203" pitchFamily="18" charset="0"/>
              </a:rPr>
              <a:t>konkurentnosti Svjetskog ekonomskog foruma</a:t>
            </a:r>
          </a:p>
        </p:txBody>
      </p:sp>
    </p:spTree>
    <p:extLst>
      <p:ext uri="{BB962C8B-B14F-4D97-AF65-F5344CB8AC3E}">
        <p14:creationId xmlns:p14="http://schemas.microsoft.com/office/powerpoint/2010/main" val="361046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8613" y="1"/>
            <a:ext cx="6974683" cy="819432"/>
          </a:xfrm>
        </p:spPr>
        <p:txBody>
          <a:bodyPr>
            <a:noAutofit/>
          </a:bodyPr>
          <a:lstStyle/>
          <a:p>
            <a:r>
              <a:rPr lang="en-GB" sz="2400" b="1" dirty="0" smtClean="0">
                <a:solidFill>
                  <a:srgbClr val="00539B"/>
                </a:solidFill>
              </a:rPr>
              <a:t>3. </a:t>
            </a:r>
            <a:r>
              <a:rPr lang="hr-HR" sz="2400" b="1" dirty="0" smtClean="0"/>
              <a:t>Prioriteti vlade i sudjelovanje zainteresiranih strana</a:t>
            </a:r>
            <a:endParaRPr lang="en-GB" sz="1100" b="1" baseline="30000" dirty="0">
              <a:solidFill>
                <a:srgbClr val="00539B"/>
              </a:solidFill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12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0528" y="828255"/>
            <a:ext cx="4011790" cy="378565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en-GB"/>
            </a:defPPr>
            <a:lvl1pPr>
              <a:defRPr b="1">
                <a:solidFill>
                  <a:srgbClr val="00539B"/>
                </a:solidFill>
                <a:latin typeface="Franklin Gothic Book" panose="020B0503020102020204" pitchFamily="34" charset="0"/>
              </a:defRPr>
            </a:lvl1pPr>
          </a:lstStyle>
          <a:p>
            <a:r>
              <a:rPr lang="en-GB" dirty="0"/>
              <a:t>3.1. </a:t>
            </a:r>
            <a:r>
              <a:rPr lang="hr-HR" dirty="0"/>
              <a:t>Reformski prioriteti vlade</a:t>
            </a:r>
          </a:p>
          <a:p>
            <a:endParaRPr lang="en-GB" sz="9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r-HR" b="0" dirty="0" smtClean="0">
                <a:solidFill>
                  <a:schemeClr val="accent6"/>
                </a:solidFill>
              </a:rPr>
              <a:t>Javno </a:t>
            </a:r>
            <a:r>
              <a:rPr lang="hr-HR" b="0" dirty="0">
                <a:solidFill>
                  <a:schemeClr val="accent6"/>
                </a:solidFill>
              </a:rPr>
              <a:t>financiranje, oporezivanje i </a:t>
            </a:r>
            <a:r>
              <a:rPr lang="hr-HR" b="0" dirty="0" smtClean="0">
                <a:solidFill>
                  <a:schemeClr val="accent6"/>
                </a:solidFill>
              </a:rPr>
              <a:t>fiskalna </a:t>
            </a:r>
            <a:r>
              <a:rPr lang="hr-HR" b="0" dirty="0">
                <a:solidFill>
                  <a:schemeClr val="accent6"/>
                </a:solidFill>
              </a:rPr>
              <a:t>stabilnost</a:t>
            </a:r>
            <a:r>
              <a:rPr lang="en-GB" b="0" dirty="0">
                <a:solidFill>
                  <a:schemeClr val="accent6"/>
                </a:solidFill>
              </a:rPr>
              <a:t>; </a:t>
            </a:r>
            <a:r>
              <a:rPr lang="hr-HR" b="0" dirty="0" smtClean="0">
                <a:solidFill>
                  <a:schemeClr val="accent6"/>
                </a:solidFill>
              </a:rPr>
              <a:t>poslovna klima </a:t>
            </a:r>
            <a:r>
              <a:rPr lang="hr-HR" b="0" dirty="0">
                <a:solidFill>
                  <a:schemeClr val="accent6"/>
                </a:solidFill>
              </a:rPr>
              <a:t>i konkurentnost</a:t>
            </a:r>
            <a:r>
              <a:rPr lang="en-GB" b="0" dirty="0">
                <a:solidFill>
                  <a:schemeClr val="accent6"/>
                </a:solidFill>
              </a:rPr>
              <a:t> (</a:t>
            </a:r>
            <a:r>
              <a:rPr lang="hr-HR" b="0" dirty="0">
                <a:solidFill>
                  <a:schemeClr val="accent6"/>
                </a:solidFill>
              </a:rPr>
              <a:t>uključujući privatizaciju i restrukturiranje </a:t>
            </a:r>
            <a:r>
              <a:rPr lang="hr-HR" b="0" dirty="0" smtClean="0">
                <a:solidFill>
                  <a:schemeClr val="accent6"/>
                </a:solidFill>
              </a:rPr>
              <a:t>SOE-a</a:t>
            </a:r>
            <a:r>
              <a:rPr lang="en-GB" b="0" dirty="0">
                <a:solidFill>
                  <a:schemeClr val="accent6"/>
                </a:solidFill>
              </a:rPr>
              <a:t>); </a:t>
            </a:r>
            <a:r>
              <a:rPr lang="hr-HR" b="0" dirty="0" smtClean="0">
                <a:solidFill>
                  <a:schemeClr val="accent6"/>
                </a:solidFill>
              </a:rPr>
              <a:t>vladavina </a:t>
            </a:r>
            <a:r>
              <a:rPr lang="hr-HR" b="0" dirty="0">
                <a:solidFill>
                  <a:schemeClr val="accent6"/>
                </a:solidFill>
              </a:rPr>
              <a:t>zakona i dobro </a:t>
            </a:r>
            <a:r>
              <a:rPr lang="hr-HR" b="0" dirty="0" smtClean="0">
                <a:solidFill>
                  <a:schemeClr val="accent6"/>
                </a:solidFill>
              </a:rPr>
              <a:t>upravljanje; </a:t>
            </a:r>
            <a:r>
              <a:rPr lang="hr-HR" b="0" dirty="0">
                <a:solidFill>
                  <a:schemeClr val="accent6"/>
                </a:solidFill>
              </a:rPr>
              <a:t>tržište </a:t>
            </a:r>
            <a:r>
              <a:rPr lang="hr-HR" b="0" dirty="0" smtClean="0">
                <a:solidFill>
                  <a:schemeClr val="accent6"/>
                </a:solidFill>
              </a:rPr>
              <a:t>rada</a:t>
            </a:r>
            <a:r>
              <a:rPr lang="en-GB" b="0" dirty="0" smtClean="0">
                <a:solidFill>
                  <a:schemeClr val="accent6"/>
                </a:solidFill>
              </a:rPr>
              <a:t> </a:t>
            </a:r>
            <a:r>
              <a:rPr lang="hr-HR" b="0" dirty="0">
                <a:solidFill>
                  <a:schemeClr val="accent6"/>
                </a:solidFill>
              </a:rPr>
              <a:t>i </a:t>
            </a:r>
            <a:r>
              <a:rPr lang="hr-HR" b="0" dirty="0" smtClean="0">
                <a:solidFill>
                  <a:schemeClr val="accent6"/>
                </a:solidFill>
              </a:rPr>
              <a:t>javna administracija su ciljevi </a:t>
            </a:r>
            <a:r>
              <a:rPr lang="hr-HR" dirty="0" smtClean="0">
                <a:solidFill>
                  <a:schemeClr val="accent6"/>
                </a:solidFill>
              </a:rPr>
              <a:t>Reformske agende </a:t>
            </a:r>
            <a:r>
              <a:rPr lang="hr-HR" b="0" dirty="0" smtClean="0">
                <a:solidFill>
                  <a:schemeClr val="accent6"/>
                </a:solidFill>
              </a:rPr>
              <a:t>iz</a:t>
            </a:r>
            <a:r>
              <a:rPr lang="hr-HR" dirty="0" smtClean="0">
                <a:solidFill>
                  <a:schemeClr val="accent6"/>
                </a:solidFill>
              </a:rPr>
              <a:t> 2015 godine, </a:t>
            </a:r>
            <a:r>
              <a:rPr lang="hr-HR" b="0" dirty="0" smtClean="0">
                <a:solidFill>
                  <a:schemeClr val="accent6"/>
                </a:solidFill>
              </a:rPr>
              <a:t>podržane kroz I</a:t>
            </a:r>
            <a:r>
              <a:rPr lang="en-GB" b="0" dirty="0" smtClean="0">
                <a:solidFill>
                  <a:schemeClr val="accent6"/>
                </a:solidFill>
              </a:rPr>
              <a:t>MF</a:t>
            </a:r>
            <a:r>
              <a:rPr lang="hr-HR" b="0" dirty="0" smtClean="0">
                <a:solidFill>
                  <a:schemeClr val="accent6"/>
                </a:solidFill>
              </a:rPr>
              <a:t>-ov</a:t>
            </a:r>
            <a:r>
              <a:rPr lang="en-GB" b="0" dirty="0" smtClean="0">
                <a:solidFill>
                  <a:schemeClr val="accent6"/>
                </a:solidFill>
              </a:rPr>
              <a:t> </a:t>
            </a:r>
            <a:r>
              <a:rPr lang="hr-HR" b="0" dirty="0" smtClean="0">
                <a:solidFill>
                  <a:schemeClr val="accent6"/>
                </a:solidFill>
              </a:rPr>
              <a:t>Prošireni aranžman </a:t>
            </a:r>
            <a:r>
              <a:rPr lang="en-GB" b="0" dirty="0" smtClean="0">
                <a:solidFill>
                  <a:schemeClr val="accent6"/>
                </a:solidFill>
              </a:rPr>
              <a:t>(</a:t>
            </a:r>
            <a:r>
              <a:rPr lang="hr-HR" b="0" dirty="0" smtClean="0">
                <a:solidFill>
                  <a:schemeClr val="accent6"/>
                </a:solidFill>
              </a:rPr>
              <a:t>EFF</a:t>
            </a:r>
            <a:r>
              <a:rPr lang="en-GB" b="0" dirty="0" smtClean="0">
                <a:solidFill>
                  <a:schemeClr val="accent6"/>
                </a:solidFill>
              </a:rPr>
              <a:t>) </a:t>
            </a:r>
            <a:r>
              <a:rPr lang="hr-HR" b="0" dirty="0" smtClean="0">
                <a:solidFill>
                  <a:schemeClr val="accent6"/>
                </a:solidFill>
              </a:rPr>
              <a:t>i Razvojni kredit (DPL) Svjetske banke</a:t>
            </a:r>
            <a:r>
              <a:rPr lang="en-GB" b="0" dirty="0" smtClean="0">
                <a:solidFill>
                  <a:schemeClr val="accent6"/>
                </a:solidFill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r-HR" dirty="0" smtClean="0">
                <a:solidFill>
                  <a:schemeClr val="accent6"/>
                </a:solidFill>
              </a:rPr>
              <a:t>Privatizacija </a:t>
            </a:r>
            <a:r>
              <a:rPr lang="hr-HR" b="0" dirty="0" smtClean="0">
                <a:solidFill>
                  <a:schemeClr val="accent6"/>
                </a:solidFill>
              </a:rPr>
              <a:t>je postavljena za cilj kao dio Poslovne klime i konkurentnosti. </a:t>
            </a:r>
            <a:r>
              <a:rPr lang="hr-HR" dirty="0" smtClean="0">
                <a:solidFill>
                  <a:schemeClr val="accent6"/>
                </a:solidFill>
              </a:rPr>
              <a:t>Privatizacija telekomunikacijskog sektora</a:t>
            </a:r>
            <a:r>
              <a:rPr lang="en-GB" dirty="0" smtClean="0">
                <a:solidFill>
                  <a:schemeClr val="accent6"/>
                </a:solidFill>
              </a:rPr>
              <a:t>, </a:t>
            </a:r>
            <a:r>
              <a:rPr lang="hr-HR" b="0" dirty="0" smtClean="0">
                <a:solidFill>
                  <a:schemeClr val="accent6"/>
                </a:solidFill>
              </a:rPr>
              <a:t>kao i velikih industrijskih kompanija u Federaciji je od posebnog značaja</a:t>
            </a:r>
            <a:r>
              <a:rPr lang="en-GB" b="0" dirty="0" smtClean="0">
                <a:solidFill>
                  <a:schemeClr val="accent6"/>
                </a:solidFill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r-HR" b="0" dirty="0" smtClean="0">
                <a:solidFill>
                  <a:schemeClr val="accent6"/>
                </a:solidFill>
              </a:rPr>
              <a:t>Jedan od navedenih ciljeva </a:t>
            </a:r>
            <a:r>
              <a:rPr lang="en-GB" b="0" dirty="0" smtClean="0">
                <a:solidFill>
                  <a:schemeClr val="accent6"/>
                </a:solidFill>
              </a:rPr>
              <a:t>RA</a:t>
            </a:r>
            <a:r>
              <a:rPr lang="hr-HR" b="0" dirty="0" smtClean="0">
                <a:solidFill>
                  <a:schemeClr val="accent6"/>
                </a:solidFill>
              </a:rPr>
              <a:t>, </a:t>
            </a:r>
            <a:r>
              <a:rPr lang="hr-HR" dirty="0" smtClean="0">
                <a:solidFill>
                  <a:schemeClr val="accent6"/>
                </a:solidFill>
              </a:rPr>
              <a:t>smanjenje javnog sektora, 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hr-HR" b="0" dirty="0" smtClean="0">
                <a:solidFill>
                  <a:schemeClr val="accent6"/>
                </a:solidFill>
              </a:rPr>
              <a:t>je pogodan za </a:t>
            </a:r>
            <a:r>
              <a:rPr lang="en-GB" b="0" dirty="0" smtClean="0">
                <a:solidFill>
                  <a:schemeClr val="accent6"/>
                </a:solidFill>
              </a:rPr>
              <a:t>s</a:t>
            </a:r>
            <a:r>
              <a:rPr lang="hr-HR" b="0" dirty="0" smtClean="0">
                <a:solidFill>
                  <a:schemeClr val="accent6"/>
                </a:solidFill>
              </a:rPr>
              <a:t>tvaranje privatizacijskog zamaha</a:t>
            </a:r>
            <a:r>
              <a:rPr lang="en-GB" b="0" dirty="0" smtClean="0">
                <a:solidFill>
                  <a:schemeClr val="accent6"/>
                </a:solidFill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r-HR" b="0" dirty="0" smtClean="0">
                <a:solidFill>
                  <a:schemeClr val="accent6"/>
                </a:solidFill>
              </a:rPr>
              <a:t>Planirano </a:t>
            </a:r>
            <a:r>
              <a:rPr lang="hr-HR" dirty="0" smtClean="0">
                <a:solidFill>
                  <a:schemeClr val="accent6"/>
                </a:solidFill>
              </a:rPr>
              <a:t>restrukturiranje željeznica</a:t>
            </a:r>
            <a:r>
              <a:rPr lang="en-GB" b="0" dirty="0" smtClean="0">
                <a:solidFill>
                  <a:schemeClr val="accent6"/>
                </a:solidFill>
              </a:rPr>
              <a:t> </a:t>
            </a:r>
            <a:r>
              <a:rPr lang="hr-HR" b="0" dirty="0" smtClean="0">
                <a:solidFill>
                  <a:schemeClr val="accent6"/>
                </a:solidFill>
              </a:rPr>
              <a:t>u oba entiteta bi pospješilo integraciju</a:t>
            </a:r>
            <a:r>
              <a:rPr lang="en-GB" b="0" dirty="0" smtClean="0">
                <a:solidFill>
                  <a:schemeClr val="accent6"/>
                </a:solidFill>
              </a:rPr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9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b="0" dirty="0"/>
          </a:p>
        </p:txBody>
      </p:sp>
      <p:sp>
        <p:nvSpPr>
          <p:cNvPr id="14" name="TextBox 13"/>
          <p:cNvSpPr txBox="1"/>
          <p:nvPr/>
        </p:nvSpPr>
        <p:spPr>
          <a:xfrm>
            <a:off x="4750460" y="828255"/>
            <a:ext cx="3960012" cy="372409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en-GB"/>
            </a:defPPr>
            <a:lvl1pPr>
              <a:defRPr b="1">
                <a:solidFill>
                  <a:srgbClr val="00539B"/>
                </a:solidFill>
                <a:latin typeface="Franklin Gothic Book" panose="020B0503020102020204" pitchFamily="34" charset="0"/>
              </a:defRPr>
            </a:lvl1pPr>
          </a:lstStyle>
          <a:p>
            <a:r>
              <a:rPr lang="en-GB" dirty="0" smtClean="0"/>
              <a:t>3.2</a:t>
            </a:r>
            <a:r>
              <a:rPr lang="en-GB" dirty="0"/>
              <a:t>. EBRD </a:t>
            </a:r>
            <a:r>
              <a:rPr lang="hr-HR" dirty="0" smtClean="0"/>
              <a:t>-ove</a:t>
            </a:r>
            <a:r>
              <a:rPr lang="en-GB" dirty="0" smtClean="0"/>
              <a:t> </a:t>
            </a:r>
            <a:r>
              <a:rPr lang="hr-HR" dirty="0" smtClean="0"/>
              <a:t>reformske oblasti  općenito dogovorene  s vlastima</a:t>
            </a:r>
            <a:r>
              <a:rPr lang="en-GB" dirty="0" smtClean="0"/>
              <a:t> </a:t>
            </a:r>
          </a:p>
          <a:p>
            <a:endParaRPr lang="en-GB" sz="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0" dirty="0" smtClean="0">
                <a:solidFill>
                  <a:schemeClr val="accent6"/>
                </a:solidFill>
              </a:rPr>
              <a:t>EBRD </a:t>
            </a:r>
            <a:r>
              <a:rPr lang="hr-HR" b="0" dirty="0" smtClean="0">
                <a:solidFill>
                  <a:schemeClr val="accent6"/>
                </a:solidFill>
              </a:rPr>
              <a:t>i </a:t>
            </a:r>
            <a:r>
              <a:rPr lang="en-GB" b="0" dirty="0" smtClean="0">
                <a:solidFill>
                  <a:schemeClr val="accent6"/>
                </a:solidFill>
              </a:rPr>
              <a:t>IFC </a:t>
            </a:r>
            <a:r>
              <a:rPr lang="hr-HR" b="0" dirty="0" smtClean="0">
                <a:solidFill>
                  <a:schemeClr val="accent6"/>
                </a:solidFill>
              </a:rPr>
              <a:t>su dvije vodeće IFI koje pomažu BiH vladi u implementaciji komponente Reformske agende pod nazivom Poslovna klima i konkurentnost</a:t>
            </a:r>
            <a:r>
              <a:rPr lang="en-GB" b="0" dirty="0" smtClean="0">
                <a:solidFill>
                  <a:schemeClr val="accent6"/>
                </a:solidFill>
              </a:rPr>
              <a:t>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Opći dogovor o važnosti davanja novog poticaja privatizaciji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, 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gdje je prioritet telekomunikacijski sektor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en-GB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Inicijalna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podrška 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EBRD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-ovom programu Inicijativa za investicionu klimu i upravljanje 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(ICGI)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, uključujući Investiciona vijeć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a.</a:t>
            </a:r>
            <a:endParaRPr lang="en-GB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Sporazumi sa reformski-orijentiranim općinama o komercijalizaciji javnih komunalnih preduzeća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, 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uz očekivanu državnu podršku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en-GB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Mogućnost uključivanja u restrukturiranje željezničkog sektora</a:t>
            </a:r>
            <a:r>
              <a:rPr lang="en-US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en-GB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r-HR" b="0" dirty="0" smtClean="0">
                <a:solidFill>
                  <a:schemeClr val="accent6"/>
                </a:solidFill>
              </a:rPr>
              <a:t>Prepoznati važnost napretka u regionalnoj </a:t>
            </a:r>
            <a:r>
              <a:rPr lang="hr-HR" b="0" dirty="0">
                <a:solidFill>
                  <a:schemeClr val="accent6"/>
                </a:solidFill>
              </a:rPr>
              <a:t>integraciji BiH </a:t>
            </a:r>
            <a:r>
              <a:rPr lang="hr-HR" b="0" dirty="0" smtClean="0">
                <a:solidFill>
                  <a:schemeClr val="accent6"/>
                </a:solidFill>
              </a:rPr>
              <a:t>kroz razvoj vitalnih unutarnjih i vanjskih transportnih veza</a:t>
            </a:r>
            <a:r>
              <a:rPr lang="en-GB" b="0" dirty="0" smtClean="0">
                <a:solidFill>
                  <a:schemeClr val="accent6"/>
                </a:solidFill>
              </a:rPr>
              <a:t>.</a:t>
            </a:r>
            <a:endParaRPr lang="en-GB" dirty="0">
              <a:solidFill>
                <a:schemeClr val="accent6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4684141" y="4552351"/>
            <a:ext cx="4410359" cy="0"/>
          </a:xfrm>
          <a:prstGeom prst="line">
            <a:avLst/>
          </a:prstGeom>
          <a:solidFill>
            <a:srgbClr val="005BAB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934174" y="4556362"/>
            <a:ext cx="359258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en-GB"/>
            </a:defPPr>
            <a:lvl1pPr>
              <a:defRPr b="1">
                <a:solidFill>
                  <a:srgbClr val="00539B"/>
                </a:solidFill>
                <a:latin typeface="Franklin Gothic Book" panose="020B0503020102020204" pitchFamily="34" charset="0"/>
              </a:defRPr>
            </a:lvl1pPr>
          </a:lstStyle>
          <a:p>
            <a:r>
              <a:rPr lang="en-GB" dirty="0"/>
              <a:t>3.3.  K</a:t>
            </a:r>
            <a:r>
              <a:rPr lang="hr-HR" dirty="0"/>
              <a:t>ljučne poruke civilnog društva za </a:t>
            </a:r>
            <a:r>
              <a:rPr lang="en-GB" dirty="0"/>
              <a:t>EBRD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 flipH="1" flipV="1">
            <a:off x="4693173" y="819432"/>
            <a:ext cx="40470" cy="5660572"/>
          </a:xfrm>
          <a:prstGeom prst="line">
            <a:avLst/>
          </a:prstGeom>
          <a:solidFill>
            <a:srgbClr val="005BAB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4848191" y="4833361"/>
            <a:ext cx="4062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r-BA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Prisutno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je </a:t>
            </a:r>
            <a:r>
              <a:rPr lang="hr-BA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socijalno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 ekonomsko </a:t>
            </a:r>
            <a:r>
              <a:rPr lang="hr-BA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isklju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č</a:t>
            </a:r>
            <a:r>
              <a:rPr lang="hr-BA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enje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en-GB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i </a:t>
            </a:r>
            <a:r>
              <a:rPr lang="hr-BA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siroma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š</a:t>
            </a:r>
            <a:r>
              <a:rPr lang="hr-BA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tvo, veliki problem je visoka stopa nezaposlenosti mladih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hr-HR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Potreban snažan i održiv razvoj sektora malih i srednjih preduzeća</a:t>
            </a:r>
            <a:r>
              <a:rPr lang="en-US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endParaRPr lang="en-GB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Treba poboljšati Procjene uticaja na okoliš za projekte hidroelektrana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en-GB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Potrebna diversifikacija obnovljive energije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en-GB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(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solar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na i vjetro)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en-GB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07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apezoid 8"/>
          <p:cNvSpPr/>
          <p:nvPr/>
        </p:nvSpPr>
        <p:spPr>
          <a:xfrm rot="5400000">
            <a:off x="52080" y="1846158"/>
            <a:ext cx="4641449" cy="4375240"/>
          </a:xfrm>
          <a:prstGeom prst="trapezoid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6852" y="23150"/>
            <a:ext cx="6912768" cy="810228"/>
          </a:xfrm>
        </p:spPr>
        <p:txBody>
          <a:bodyPr>
            <a:normAutofit/>
          </a:bodyPr>
          <a:lstStyle/>
          <a:p>
            <a:r>
              <a:rPr lang="en-GB" sz="2400" b="1" dirty="0"/>
              <a:t>4</a:t>
            </a:r>
            <a:r>
              <a:rPr lang="en-GB" sz="2400" b="1" dirty="0" smtClean="0"/>
              <a:t>. </a:t>
            </a:r>
            <a:r>
              <a:rPr lang="hr-HR" sz="2400" b="1" dirty="0" smtClean="0"/>
              <a:t>Definiranje prioriteta </a:t>
            </a:r>
            <a:r>
              <a:rPr lang="en-GB" sz="2400" b="1" dirty="0" smtClean="0"/>
              <a:t>EBRD</a:t>
            </a:r>
            <a:r>
              <a:rPr lang="hr-HR" sz="2400" b="1" dirty="0" smtClean="0"/>
              <a:t>-ove strategije za BiH</a:t>
            </a:r>
            <a:endParaRPr lang="en-GB" sz="2400" dirty="0"/>
          </a:p>
        </p:txBody>
      </p:sp>
      <p:grpSp>
        <p:nvGrpSpPr>
          <p:cNvPr id="17" name="Group 16"/>
          <p:cNvGrpSpPr/>
          <p:nvPr/>
        </p:nvGrpSpPr>
        <p:grpSpPr>
          <a:xfrm rot="16200000">
            <a:off x="4063762" y="3750062"/>
            <a:ext cx="1800200" cy="459623"/>
            <a:chOff x="97458" y="4940462"/>
            <a:chExt cx="3528628" cy="457162"/>
          </a:xfrm>
        </p:grpSpPr>
        <p:sp>
          <p:nvSpPr>
            <p:cNvPr id="18" name="Down Arrow 17"/>
            <p:cNvSpPr/>
            <p:nvPr/>
          </p:nvSpPr>
          <p:spPr>
            <a:xfrm>
              <a:off x="97458" y="4940462"/>
              <a:ext cx="3528628" cy="457162"/>
            </a:xfrm>
            <a:prstGeom prst="downArrow">
              <a:avLst>
                <a:gd name="adj1" fmla="val 57944"/>
                <a:gd name="adj2" fmla="val 50000"/>
              </a:avLst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rgbClr val="00539B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59109" y="4951214"/>
              <a:ext cx="140532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GB" sz="1000" b="1" dirty="0">
                <a:solidFill>
                  <a:srgbClr val="00539B"/>
                </a:solidFill>
                <a:latin typeface="Franklin Gothic Book" panose="020B0503020102020204" pitchFamily="34" charset="0"/>
              </a:endParaRPr>
            </a:p>
          </p:txBody>
        </p: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860006"/>
              </p:ext>
            </p:extLst>
          </p:nvPr>
        </p:nvGraphicFramePr>
        <p:xfrm>
          <a:off x="214836" y="719699"/>
          <a:ext cx="8739739" cy="580339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448999"/>
                <a:gridCol w="1333233"/>
                <a:gridCol w="1713155"/>
                <a:gridCol w="609659"/>
                <a:gridCol w="1904230"/>
                <a:gridCol w="1730463"/>
              </a:tblGrid>
              <a:tr h="467586">
                <a:tc>
                  <a:txBody>
                    <a:bodyPr/>
                    <a:lstStyle/>
                    <a:p>
                      <a:pPr algn="ctr"/>
                      <a:r>
                        <a:rPr lang="hr-HR" sz="10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Šta treba promijeniti</a:t>
                      </a:r>
                      <a:r>
                        <a:rPr lang="en-GB" sz="10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?</a:t>
                      </a:r>
                    </a:p>
                    <a:p>
                      <a:pPr algn="ctr"/>
                      <a:r>
                        <a:rPr lang="en-GB" sz="1000" i="1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r-HR" sz="1000" i="1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Odlomak</a:t>
                      </a:r>
                      <a:r>
                        <a:rPr lang="hr-HR" sz="1000" i="1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en-GB" sz="1000" i="1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2)</a:t>
                      </a:r>
                      <a:endParaRPr lang="en-GB" sz="1000" i="1" dirty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36000" marR="36000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0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Može li se </a:t>
                      </a:r>
                    </a:p>
                    <a:p>
                      <a:pPr algn="ctr"/>
                      <a:r>
                        <a:rPr lang="hr-HR" sz="10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promijeniti</a:t>
                      </a:r>
                      <a:r>
                        <a:rPr lang="en-GB" sz="10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?</a:t>
                      </a:r>
                    </a:p>
                    <a:p>
                      <a:pPr algn="ctr"/>
                      <a:r>
                        <a:rPr lang="en-GB" sz="1000" i="1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r-HR" sz="1000" i="1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Odlomak </a:t>
                      </a:r>
                      <a:r>
                        <a:rPr lang="en-GB" sz="1000" i="1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3)</a:t>
                      </a:r>
                    </a:p>
                  </a:txBody>
                  <a:tcPr marL="36000" marR="36000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0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Šta Banka može </a:t>
                      </a:r>
                    </a:p>
                    <a:p>
                      <a:pPr algn="ctr"/>
                      <a:r>
                        <a:rPr lang="hr-HR" sz="10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uraditi</a:t>
                      </a:r>
                      <a:r>
                        <a:rPr lang="en-GB" sz="10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?</a:t>
                      </a:r>
                    </a:p>
                    <a:p>
                      <a:pPr algn="ctr"/>
                      <a:r>
                        <a:rPr lang="en-GB" sz="1000" i="1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r-HR" sz="1000" i="1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Odlomak </a:t>
                      </a:r>
                      <a:r>
                        <a:rPr lang="en-GB" sz="1000" i="1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4)</a:t>
                      </a:r>
                    </a:p>
                  </a:txBody>
                  <a:tcPr marL="36000" marR="36000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36000" marR="36000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00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Strate</a:t>
                      </a:r>
                      <a:r>
                        <a:rPr lang="hr-HR" sz="10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ški prioriteti </a:t>
                      </a:r>
                    </a:p>
                    <a:p>
                      <a:pPr algn="ctr"/>
                      <a:r>
                        <a:rPr lang="en-GB" sz="10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(2017-2022)</a:t>
                      </a:r>
                    </a:p>
                  </a:txBody>
                  <a:tcPr marL="36000" marR="36000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b="1" spc="-2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Šta želimo</a:t>
                      </a:r>
                      <a:r>
                        <a:rPr lang="hr-HR" sz="1000" b="1" spc="-2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vidjeti u  </a:t>
                      </a:r>
                      <a:r>
                        <a:rPr lang="en-GB" sz="1000" b="1" spc="-2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2022</a:t>
                      </a:r>
                      <a:r>
                        <a:rPr lang="bs-Latn-BA" sz="1000" b="1" spc="-2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  <a:endParaRPr lang="en-GB" sz="1000" b="1" spc="-2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36000" marR="36000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94893"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hr-HR" sz="76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Nedostatak zajedničke vizije, fragmentirano donošenje politika i komplicirane procedure odlučivanja </a:t>
                      </a:r>
                      <a:r>
                        <a:rPr lang="hr-HR" sz="76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otežavaju implementaciju reformske agende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hr-HR" sz="76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Veliko</a:t>
                      </a: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prisustvo države suzbija k</a:t>
                      </a:r>
                      <a:r>
                        <a:rPr lang="hr-HR" sz="76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onkurentnost</a:t>
                      </a:r>
                      <a:endParaRPr lang="hr-HR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Poslovna klima nije pogodna za rast privatnog sektora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Neformalna privreda, korupcija ometaju rast privatnog sektora</a:t>
                      </a: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Slabo korporativno upravljanje obeshrabruje investicije i ometa konkurentnost</a:t>
                      </a: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Nema menadžerskih kapaciteta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36000" marR="3600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hr-HR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ova Reformska agenda daje priliku za reforme</a:t>
                      </a:r>
                      <a:r>
                        <a:rPr kumimoji="0" lang="en-GB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hr-HR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ponovni angažman sa </a:t>
                      </a:r>
                      <a:r>
                        <a:rPr kumimoji="0" lang="en-GB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EU </a:t>
                      </a:r>
                      <a:r>
                        <a:rPr kumimoji="0" lang="hr-HR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stvara dodatni poticaj</a:t>
                      </a:r>
                      <a:endParaRPr kumimoji="0" lang="en-GB" sz="76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hr-HR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Najbolja mala i srednja preduzeća traže podršku EBRD-a za poboljšanje kapaciteta i dalji razvoj</a:t>
                      </a:r>
                      <a:r>
                        <a:rPr kumimoji="0" lang="en-GB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hr-HR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Podrška općinskih vlasti opredijeljenih za reforme</a:t>
                      </a: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hr-HR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Ponovno aktiviranje procesa privatizacije, iako samo po sebi veoma izazovan zadatak, pomoglo bi u poboljšanju konkurentnosti, upravljanja</a:t>
                      </a:r>
                      <a:endParaRPr kumimoji="0" lang="en-GB" sz="76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76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Kombinacija investicija i ASB pomoći omogućava direktan kontakt sa odabranim </a:t>
                      </a:r>
                      <a:r>
                        <a:rPr lang="en-US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SME </a:t>
                      </a: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za jačanje kapaciteta, upravljanja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EBRD je konkurentna u ciljanim proizvodima za SME-ove </a:t>
                      </a: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npr</a:t>
                      </a: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. </a:t>
                      </a: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Žene u biznisu</a:t>
                      </a: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, </a:t>
                      </a: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program konkurentnosti</a:t>
                      </a: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)</a:t>
                      </a:r>
                      <a:endParaRPr lang="hr-HR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Solid</a:t>
                      </a: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ni dosadašnji rezultati u komercijalizaciji komunalnih preduzeća kroz investicije i tehničku pomoć za poboljšanje rezultata</a:t>
                      </a: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EBRD</a:t>
                      </a: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dobro pozicionirana da preuzme vidljivu ulogu u vodećim održivim privatizacijskim projektima, kada budu aktuelni, zbog brenda, kombinacije investicija i savjetodavnih usluga za privatizaciju</a:t>
                      </a: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Inicijativa za investicionu klimu i upravljanje (</a:t>
                      </a: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ICGI) </a:t>
                      </a: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za poboljšanje investicione klime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36000" marR="3600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GB" sz="76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hr-HR" sz="760" b="1" i="0" noProof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Omogućiti izgradnju kapaciteta i jačanje privatnog sektora, uz promoviranje komercijalizacije javnih komunalnih preduzeća, i podršku privatizaciji održivih preduzeća u državnom vlasništvu u cilju povećanja </a:t>
                      </a:r>
                      <a:r>
                        <a:rPr lang="hr-HR" sz="760" b="1" i="1" noProof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Konkurentnosti</a:t>
                      </a:r>
                    </a:p>
                    <a:p>
                      <a:pPr marL="0" indent="0" algn="l">
                        <a:buNone/>
                      </a:pPr>
                      <a:endParaRPr lang="en-GB" sz="760" b="1" i="1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76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Snažan i sposoban </a:t>
                      </a:r>
                      <a:r>
                        <a:rPr lang="en-US" sz="76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SME </a:t>
                      </a:r>
                      <a:r>
                        <a:rPr lang="hr-HR" sz="76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sektor</a:t>
                      </a:r>
                      <a:r>
                        <a:rPr lang="en-US" sz="76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/</a:t>
                      </a:r>
                      <a:r>
                        <a:rPr lang="hr-HR" sz="76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korporativni sektor (uključujući preduzeća na čijem čelu su žene)</a:t>
                      </a:r>
                      <a:endParaRPr lang="en-GB" sz="760" kern="120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Poboljšane vještine/stručna znanja i standardi kvaliteta za </a:t>
                      </a:r>
                      <a:r>
                        <a:rPr lang="en-US" sz="76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SME-</a:t>
                      </a:r>
                      <a:r>
                        <a:rPr lang="en-US" sz="760" kern="1200" dirty="0" err="1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ove</a:t>
                      </a:r>
                      <a:endParaRPr lang="en-GB" sz="760" kern="120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Poboljšana investicijska klima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Smanjen udio državnog vlasništva</a:t>
                      </a:r>
                      <a:endParaRPr lang="en-GB" sz="760" kern="120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76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Komercijalizirane i efikasne komunalne usluge</a:t>
                      </a:r>
                      <a:endParaRPr lang="en-GB" sz="760" kern="120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76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452214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Slaba transportna infrastruktura otežava unutarnju i regionalnu integraciju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Treba</a:t>
                      </a: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ojačati unutar- i međuregionalnu energetsku povezanost</a:t>
                      </a: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Izloženost faktorima koji se tiču klimatskih promjena</a:t>
                      </a: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36000" marR="3600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Agenda za regionalnu transportnu povezanost, Berlinski proces</a:t>
                      </a:r>
                      <a:endParaRPr lang="en-GB" sz="760" kern="120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Autocesta na K</a:t>
                      </a:r>
                      <a:r>
                        <a:rPr lang="hr-HR" sz="76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oridor</a:t>
                      </a:r>
                      <a:r>
                        <a:rPr lang="hr-HR" sz="76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</a:t>
                      </a:r>
                      <a:r>
                        <a:rPr lang="en-GB" sz="76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76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Vc</a:t>
                      </a:r>
                      <a:r>
                        <a:rPr lang="hr-HR" sz="76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je ključna za pristup EU tržištima</a:t>
                      </a:r>
                      <a:endParaRPr lang="en-GB" sz="760" kern="120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Vlasti žele da poboljšaju regionalne veze</a:t>
                      </a:r>
                      <a:r>
                        <a:rPr lang="en-GB" sz="76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76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</a:t>
                      </a:r>
                      <a:r>
                        <a:rPr lang="hr-HR" sz="76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reći energetski paket</a:t>
                      </a:r>
                      <a:endParaRPr lang="en-GB" sz="760" kern="1200" baseline="0" noProof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Uspostavljanje Koordinacionog ureda za aukcije za Zapadni Balkan</a:t>
                      </a: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endParaRPr lang="en-GB" sz="760" dirty="0">
                        <a:solidFill>
                          <a:srgbClr val="0070C0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36000" marR="3600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EBRD dobro pozicionirana za davanje financijskih sredstava u kombinaciji sa IFI partnerima kako bi </a:t>
                      </a:r>
                      <a:r>
                        <a:rPr lang="hr-HR" sz="76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pomogla u smanjenju nedostataka </a:t>
                      </a:r>
                      <a:r>
                        <a:rPr lang="hr-HR" sz="76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 infrastrukturi i u isto vrijeme promovirala učestvovanje privatnog sektora</a:t>
                      </a:r>
                      <a:endParaRPr lang="en-GB" sz="760" kern="120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GB" sz="76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r-HR" sz="760" b="1" i="0" baseline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Podržati razvoj ključnih transportnih i energetskih prekograničnih veza za promoviranje </a:t>
                      </a:r>
                      <a:r>
                        <a:rPr lang="en-GB" sz="760" b="1" i="1" baseline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Integra</a:t>
                      </a:r>
                      <a:r>
                        <a:rPr lang="hr-HR" sz="760" b="1" i="1" baseline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cije </a:t>
                      </a:r>
                      <a:r>
                        <a:rPr lang="hr-HR" sz="760" b="1" i="0" baseline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u regiju uz istovremeno  povećavanje</a:t>
                      </a:r>
                      <a:r>
                        <a:rPr lang="en-GB" sz="760" b="1" i="0" baseline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r-HR" sz="760" b="1" i="1" baseline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Otpornosti </a:t>
                      </a:r>
                      <a:r>
                        <a:rPr lang="en-GB" sz="760" b="1" i="0" baseline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e</a:t>
                      </a:r>
                      <a:r>
                        <a:rPr lang="hr-HR" sz="760" b="1" i="0" baseline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konomije</a:t>
                      </a:r>
                      <a:r>
                        <a:rPr lang="en-GB" sz="760" b="1" i="0" baseline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endParaRPr lang="en-GB" sz="760" b="1" i="1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Poboljšan kvalitet/raspoloživost i jednak pristup transportnoj infrastrukturi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Poboljšana regionalna povezanost energetske infrastrukture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Poboljšana otpornost na klimatske promjene u transportnoj infrastrukturi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998023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Visok intenzitet emisija ugljika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Neefikasnost u snabdijevanju i korištenju energije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Potrebno poboljšati održivost komunalnih usluga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Štednja energije ispod mogućnosti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Visok nivo zagađenja zraka</a:t>
                      </a:r>
                      <a:endParaRPr lang="en-GB" sz="760" dirty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36000" marR="3600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Regional</a:t>
                      </a:r>
                      <a:r>
                        <a:rPr kumimoji="0" lang="hr-HR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ne inicijative za obnovljivu energiju i energetsku efikasnost</a:t>
                      </a: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EU </a:t>
                      </a:r>
                      <a:r>
                        <a:rPr kumimoji="0" lang="hr-HR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energetske direktive</a:t>
                      </a:r>
                      <a:endParaRPr kumimoji="0" lang="en-GB" sz="76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100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Lo</a:t>
                      </a:r>
                      <a:r>
                        <a:rPr kumimoji="0" lang="hr-HR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kalne vlasti žele da poboljšaju komunalne usluge</a:t>
                      </a:r>
                      <a:r>
                        <a:rPr kumimoji="0" lang="en-GB" sz="76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36000" marR="3600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Značajno iskustvo u komunalnim projektima sa eksplicitnim okolinskim ciljevima i ciljevima efikasnosti resursa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Inicijativa </a:t>
                      </a: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“</a:t>
                      </a: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Zeleni gradovi</a:t>
                      </a:r>
                      <a:r>
                        <a:rPr lang="en-GB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”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76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Okvirni</a:t>
                      </a: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programi za energetsku efikasnost i obnovljivu energiju.</a:t>
                      </a:r>
                      <a:endParaRPr lang="en-GB" sz="76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36000" marR="3600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760" dirty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36000" marR="3600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r-HR" sz="760" b="1" baseline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Podržati energetsku efikasnost i proizvodnju obnovljive energije</a:t>
                      </a:r>
                      <a:r>
                        <a:rPr lang="en-GB" sz="760" b="1" baseline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, </a:t>
                      </a:r>
                      <a:r>
                        <a:rPr lang="hr-HR" sz="760" b="1" baseline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te pomoći općinama u  povećanju kvaliteta usluga u cilju promoviranja </a:t>
                      </a:r>
                      <a:r>
                        <a:rPr lang="hr-HR" sz="760" b="1" i="1" baseline="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Zelene ekonomije</a:t>
                      </a:r>
                      <a:endParaRPr lang="en-GB" sz="760" b="1" i="1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Povećana proizvodnja energije iz obnovljivih izvora 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Povećana energetska efikasnost u stambenom i javnom sektoru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Poboljšana efikasnost snabdijevanja vodom i tretmana otpadnih voda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Smanjeno zagađenje zraka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76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Poboljšana sigurnost na cestama</a:t>
                      </a:r>
                      <a:endParaRPr lang="en-GB" sz="76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Isosceles Triangle 3"/>
          <p:cNvSpPr/>
          <p:nvPr/>
        </p:nvSpPr>
        <p:spPr>
          <a:xfrm rot="5400000">
            <a:off x="1635180" y="917383"/>
            <a:ext cx="304873" cy="21991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0" name="Isosceles Triangle 19"/>
          <p:cNvSpPr/>
          <p:nvPr/>
        </p:nvSpPr>
        <p:spPr>
          <a:xfrm rot="5400000">
            <a:off x="3094867" y="928691"/>
            <a:ext cx="304873" cy="21991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02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8612" y="11114"/>
            <a:ext cx="6781895" cy="822264"/>
          </a:xfrm>
          <a:ln>
            <a:noFill/>
          </a:ln>
        </p:spPr>
        <p:txBody>
          <a:bodyPr>
            <a:noAutofit/>
          </a:bodyPr>
          <a:lstStyle/>
          <a:p>
            <a:pPr marL="171450" lvl="0" indent="-171450"/>
            <a:r>
              <a:rPr lang="en-GB" sz="2200" b="1" dirty="0"/>
              <a:t>5</a:t>
            </a:r>
            <a:r>
              <a:rPr lang="en-GB" sz="2200" b="1" dirty="0" smtClean="0"/>
              <a:t>. </a:t>
            </a:r>
            <a:r>
              <a:rPr lang="hr-HR" sz="2200" b="1" dirty="0" smtClean="0"/>
              <a:t>Okvir za rezultate strategije</a:t>
            </a:r>
            <a:r>
              <a:rPr lang="en-GB" sz="2300" b="1" dirty="0" smtClean="0"/>
              <a:t/>
            </a:r>
            <a:br>
              <a:rPr lang="en-GB" sz="2300" b="1" dirty="0" smtClean="0"/>
            </a:br>
            <a:r>
              <a:rPr lang="hr-HR" sz="1100" dirty="0">
                <a:solidFill>
                  <a:srgbClr val="00539B"/>
                </a:solidFill>
                <a:latin typeface="Franklin Gothic Book" panose="020B0503020102020204" pitchFamily="34" charset="0"/>
                <a:cs typeface="Arial" charset="0"/>
              </a:rPr>
              <a:t>Omogućiti izgradnju kapaciteta i jačanje privatnog sektora, uz promoviranje komercijalizacije javnih komunalnih preduzeća, i podršku privatizaciji održivih preduzeća u državnom vlasništvu u cilju povećanja </a:t>
            </a:r>
            <a:r>
              <a:rPr lang="hr-HR" sz="1100" b="1" dirty="0">
                <a:solidFill>
                  <a:srgbClr val="00539B"/>
                </a:solidFill>
                <a:latin typeface="Franklin Gothic Book" panose="020B0503020102020204" pitchFamily="34" charset="0"/>
                <a:cs typeface="Arial" charset="0"/>
              </a:rPr>
              <a:t>Konkurentnosti</a:t>
            </a:r>
            <a:endParaRPr lang="en-US" sz="1100" b="1" dirty="0">
              <a:solidFill>
                <a:srgbClr val="00539B"/>
              </a:solidFill>
              <a:latin typeface="Franklin Gothic Book" panose="020B0503020102020204" pitchFamily="34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14</a:t>
            </a:fld>
            <a:endParaRPr lang="en-GB" dirty="0">
              <a:solidFill>
                <a:srgbClr val="00539B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077757"/>
              </p:ext>
            </p:extLst>
          </p:nvPr>
        </p:nvGraphicFramePr>
        <p:xfrm>
          <a:off x="300531" y="895627"/>
          <a:ext cx="8645938" cy="552354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71119"/>
                <a:gridCol w="4143375"/>
                <a:gridCol w="3031444"/>
              </a:tblGrid>
              <a:tr h="43967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Ključni ciljevi</a:t>
                      </a:r>
                      <a:endParaRPr lang="en-GB" sz="1200" b="1" kern="1200" dirty="0" smtClean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r-HR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Rezultati</a:t>
                      </a:r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GB" sz="1200" b="1" kern="120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18000" marR="1800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Aktivnosti</a:t>
                      </a:r>
                      <a:endParaRPr lang="en-GB" sz="1200" b="1" kern="1200" dirty="0" smtClean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GB" sz="1200" b="1" kern="120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18000" marR="1800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Indikatori praćenja</a:t>
                      </a:r>
                      <a:endParaRPr lang="en-GB" sz="1200" b="1" kern="1200" dirty="0" smtClean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18000" marR="1800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215959"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100" b="1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Snažan i sposoban SME/korporativni sektor </a:t>
                      </a:r>
                      <a:r>
                        <a:rPr lang="en-US" sz="1100" b="1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r-HR" sz="1100" b="1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(uključujući preduzeća  na čijem čelu su žene)</a:t>
                      </a:r>
                    </a:p>
                    <a:p>
                      <a:pPr marL="0" lvl="0" indent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en-GB" sz="1100" b="1" dirty="0" smtClean="0">
                        <a:solidFill>
                          <a:schemeClr val="accent1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1100" b="1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Poboljšane vještine/stručna znanja i standardi kvaliteta za SME</a:t>
                      </a:r>
                      <a:endParaRPr lang="en-GB" sz="1100" b="1" kern="1200" baseline="0" dirty="0" smtClean="0">
                        <a:solidFill>
                          <a:schemeClr val="accent1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Obezbjeđenje specijaliziranih okvira za kreditiranje SME-a </a:t>
                      </a:r>
                      <a:r>
                        <a:rPr lang="en-GB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r-HR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komplementarnih sa općenitim kreditiranjem SME-a</a:t>
                      </a:r>
                      <a:r>
                        <a:rPr lang="en-GB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) </a:t>
                      </a:r>
                      <a:r>
                        <a:rPr lang="hr-HR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putem partnerskih banaka</a:t>
                      </a:r>
                      <a:r>
                        <a:rPr lang="en-GB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, </a:t>
                      </a:r>
                      <a:r>
                        <a:rPr lang="hr-HR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npr.</a:t>
                      </a:r>
                      <a:r>
                        <a:rPr lang="en-GB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r-HR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dalji razvoj programa Žene u biznisu i proširenje EU programa konkurentnosti, </a:t>
                      </a:r>
                      <a:r>
                        <a:rPr lang="hr-HR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direktno angažovanje na kreditiranju privatnih preduzeća.</a:t>
                      </a:r>
                      <a:endParaRPr lang="en-GB" sz="1050" b="0" i="0" kern="1200" baseline="0" dirty="0" smtClean="0">
                        <a:solidFill>
                          <a:srgbClr val="00539B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Demonstriranje najboljih praksi kroz sveobuhvatni program rada sa odabranim prvoklasnim</a:t>
                      </a:r>
                      <a:r>
                        <a:rPr lang="en-US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 (Blue Ribbon)</a:t>
                      </a:r>
                      <a:r>
                        <a:rPr lang="hr-HR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 SME-ovima</a:t>
                      </a:r>
                      <a:r>
                        <a:rPr lang="en-GB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, </a:t>
                      </a:r>
                      <a:r>
                        <a:rPr lang="hr-HR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korištenjem ASB savjetodavnih usluga i investicija da se povećaju ključne kompetencije i izgrade kapaciteti sa ciljem daljeg organskog razvoja preduzeća i, eventualno, rasta putem akvizicije</a:t>
                      </a:r>
                      <a:r>
                        <a:rPr lang="en-GB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  <a:endParaRPr lang="en-GB" sz="1050" b="0" i="0" strike="sngStrike" baseline="0" dirty="0" smtClean="0">
                        <a:solidFill>
                          <a:srgbClr val="00539B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Obim</a:t>
                      </a: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/</a:t>
                      </a: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broj neotplaćenih SME kredita u </a:t>
                      </a: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PFI  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r-HR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 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2016: </a:t>
                      </a:r>
                      <a:r>
                        <a:rPr lang="hr-HR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obim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H1 2016 €92,619,291; 6 PFI)</a:t>
                      </a:r>
                      <a:endParaRPr lang="bs-Latn-BA" sz="1050" i="1" kern="120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bs-Latn-BA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Obim/broj neotplaćenih direktnih kredita preduzećima</a:t>
                      </a:r>
                      <a:endParaRPr lang="en-GB" sz="1050" b="0" i="0" kern="1200" baseline="0" dirty="0" smtClean="0">
                        <a:solidFill>
                          <a:srgbClr val="00539B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Obim neotplaćenih kredita </a:t>
                      </a: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PFI</a:t>
                      </a: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-ima</a:t>
                      </a: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 programu W</a:t>
                      </a:r>
                      <a:r>
                        <a:rPr lang="en-GB" sz="1050" i="0" kern="1200" baseline="0" dirty="0" err="1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iB</a:t>
                      </a: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(polazna osnova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2016: </a:t>
                      </a:r>
                      <a:r>
                        <a:rPr lang="hr-HR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obim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H1 2016 €1,365,572)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% </a:t>
                      </a: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preduzeća koja su dobila </a:t>
                      </a: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ASB </a:t>
                      </a: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podršku i ostvarila povećani promet</a:t>
                      </a: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r-HR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 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2016: 75%)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80681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="1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Smanjeno državno vlasništvo i </a:t>
                      </a:r>
                      <a:r>
                        <a:rPr lang="hr-HR" sz="1100" b="1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jača konkurentnost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hr-HR" sz="1100" b="1" kern="1200" dirty="0" smtClean="0">
                        <a:solidFill>
                          <a:schemeClr val="accent1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="1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Komercijalizirane komunalne usluge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100" b="1" kern="1200" dirty="0" smtClean="0">
                        <a:solidFill>
                          <a:schemeClr val="accent1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050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 saradnji sa ključnim akterima, konzistentno zalaganje za privatizaciju. Selektivno učestvovanje u značajnim privatizacijama održivih </a:t>
                      </a:r>
                      <a:r>
                        <a:rPr lang="bs-Latn-BA" sz="1050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državnih</a:t>
                      </a:r>
                      <a:r>
                        <a:rPr lang="bs-Latn-BA" sz="1050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preduzeća</a:t>
                      </a:r>
                      <a:r>
                        <a:rPr lang="hr-HR" sz="1050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kada budu aktuelne</a:t>
                      </a:r>
                      <a:r>
                        <a:rPr lang="en-GB" sz="1050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 </a:t>
                      </a:r>
                      <a:endParaRPr lang="hr-HR" sz="1050" b="0" i="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050" b="0" i="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Promoviranje</a:t>
                      </a:r>
                      <a:r>
                        <a:rPr lang="hr-HR" sz="1050" b="0" i="0" baseline="0" dirty="0" smtClean="0">
                          <a:solidFill>
                            <a:srgbClr val="FF0000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r-HR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poboljšanog upravljanja, boljih financijskih i operativnih rezultata u javnim komunalnim preduzećima, kao i </a:t>
                      </a:r>
                      <a:r>
                        <a:rPr lang="hr-HR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učešća privatnog sektora (uključujući, ako je izvodljivo, </a:t>
                      </a:r>
                      <a:r>
                        <a:rPr lang="en-GB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PPP) </a:t>
                      </a:r>
                      <a:r>
                        <a:rPr lang="hr-HR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kao integralnog elementa saradnje sa reformski-orijentiranim općinama</a:t>
                      </a:r>
                      <a:r>
                        <a:rPr lang="en-GB" sz="1050" b="0" i="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050" i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Smanjenje državnog vlasništva do manjinskog udjela</a:t>
                      </a: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u podržanim SoE-ima </a:t>
                      </a:r>
                      <a:r>
                        <a:rPr lang="hr-HR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(kvalitativni račun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– </a:t>
                      </a:r>
                      <a:r>
                        <a:rPr lang="hr-HR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 utvrđena kod odobravanja projekta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GB" sz="1050" i="1" dirty="0" smtClean="0">
                        <a:solidFill>
                          <a:schemeClr val="accent1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Tarife na ciljanom nivou</a:t>
                      </a:r>
                      <a:r>
                        <a:rPr lang="en-GB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(</a:t>
                      </a:r>
                      <a:r>
                        <a:rPr lang="hr-HR" sz="1050" b="0" i="1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 –utvrđena kod odobravanja projekta</a:t>
                      </a:r>
                      <a:r>
                        <a:rPr lang="en-GB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hr-HR" sz="1050" b="0" i="0" kern="1200" baseline="0" dirty="0" smtClean="0">
                        <a:solidFill>
                          <a:srgbClr val="00539B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05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Poboljšani pokazatelji operativnih</a:t>
                      </a:r>
                      <a:r>
                        <a:rPr lang="en-GB" sz="105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hr-HR" sz="105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financijskih rezultata u  podržanim</a:t>
                      </a:r>
                      <a:r>
                        <a:rPr lang="hr-HR" sz="105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r-HR" sz="105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komunalnim</a:t>
                      </a:r>
                      <a:r>
                        <a:rPr lang="hr-HR" sz="105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 preduzećima </a:t>
                      </a:r>
                      <a:r>
                        <a:rPr lang="en-GB" sz="105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hr-HR" sz="105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profitabilnost</a:t>
                      </a:r>
                      <a:r>
                        <a:rPr lang="en-GB" sz="105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hr-HR" sz="105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 efikasnost</a:t>
                      </a:r>
                      <a:r>
                        <a:rPr lang="en-GB" sz="105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hr-HR" sz="105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stepen naplate</a:t>
                      </a:r>
                      <a:r>
                        <a:rPr lang="en-GB" sz="105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) (</a:t>
                      </a:r>
                      <a:r>
                        <a:rPr lang="hr-HR" sz="1050" i="1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– </a:t>
                      </a:r>
                      <a:r>
                        <a:rPr lang="hr-HR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utvrđena kod odobravanja projekta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910396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="1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Poboljšano poslovno okruženje</a:t>
                      </a:r>
                      <a:endParaRPr lang="en-GB" sz="1100" b="1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50" b="0" i="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Zalaganje za poboljšanja poslovne klime kroz ICGI program i Investiciono vijeće, koristeći ulogu vodeće institucije (sa I</a:t>
                      </a:r>
                      <a:r>
                        <a:rPr lang="en-GB" sz="1050" b="0" i="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FC</a:t>
                      </a:r>
                      <a:r>
                        <a:rPr lang="hr-HR" sz="1050" b="0" i="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-om) prema poglavlju Reformske agende o poboljšanju poslovne klime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Poboljšanje korporativnog upravljanja i poslovnih standarda u podržanim SoE-ima</a:t>
                      </a: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(</a:t>
                      </a:r>
                      <a:r>
                        <a:rPr lang="hr-HR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kvalitativni račun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– </a:t>
                      </a:r>
                      <a:r>
                        <a:rPr lang="hr-HR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 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N/A)</a:t>
                      </a:r>
                      <a:endParaRPr lang="en-GB" sz="800" i="1" kern="120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Isosceles Triangle 6"/>
          <p:cNvSpPr/>
          <p:nvPr/>
        </p:nvSpPr>
        <p:spPr>
          <a:xfrm rot="5400000">
            <a:off x="1738310" y="1001024"/>
            <a:ext cx="390525" cy="247650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8" name="Isosceles Triangle 7"/>
          <p:cNvSpPr/>
          <p:nvPr/>
        </p:nvSpPr>
        <p:spPr>
          <a:xfrm rot="5400000">
            <a:off x="5862639" y="1001022"/>
            <a:ext cx="390525" cy="247650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191217" y="6522931"/>
            <a:ext cx="87552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Indikator uticaja</a:t>
            </a:r>
            <a:r>
              <a:rPr lang="en-GB" sz="10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: </a:t>
            </a:r>
            <a:r>
              <a:rPr lang="hr-HR" sz="9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U Izvještaju Svjetske banke </a:t>
            </a:r>
            <a:r>
              <a:rPr lang="en-GB" sz="9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Doing </a:t>
            </a:r>
            <a:r>
              <a:rPr lang="en-GB" sz="9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Business </a:t>
            </a:r>
            <a:r>
              <a:rPr lang="en-GB" sz="900" dirty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2017 </a:t>
            </a:r>
            <a:r>
              <a:rPr lang="hr-HR" sz="9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rangirana </a:t>
            </a:r>
            <a:r>
              <a:rPr lang="hr-HR" sz="9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81</a:t>
            </a:r>
            <a:r>
              <a:rPr lang="en-GB" sz="9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/190 ; WEF 2016-2017 Global</a:t>
            </a:r>
            <a:r>
              <a:rPr lang="hr-HR" sz="9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ni indeks konkurentnosti</a:t>
            </a:r>
            <a:r>
              <a:rPr lang="en-GB" sz="9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: 107/138</a:t>
            </a:r>
            <a:endParaRPr lang="en-GB" sz="900" dirty="0">
              <a:solidFill>
                <a:schemeClr val="accent1"/>
              </a:solidFill>
              <a:latin typeface="Franklin Gothic Book" panose="020B050302010202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1926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8612" y="11114"/>
            <a:ext cx="6781895" cy="822264"/>
          </a:xfrm>
          <a:ln>
            <a:noFill/>
          </a:ln>
        </p:spPr>
        <p:txBody>
          <a:bodyPr>
            <a:noAutofit/>
          </a:bodyPr>
          <a:lstStyle/>
          <a:p>
            <a:r>
              <a:rPr lang="en-GB" sz="2400" b="1" dirty="0"/>
              <a:t>5</a:t>
            </a:r>
            <a:r>
              <a:rPr lang="en-GB" sz="2400" b="1" dirty="0" smtClean="0"/>
              <a:t>. </a:t>
            </a:r>
            <a:r>
              <a:rPr lang="hr-HR" sz="2400" b="1" dirty="0" smtClean="0"/>
              <a:t>Okvir za rezultate strategije</a:t>
            </a:r>
            <a:r>
              <a:rPr lang="en-GB" sz="2400" b="1" dirty="0"/>
              <a:t/>
            </a:r>
            <a:br>
              <a:rPr lang="en-GB" sz="2400" b="1" dirty="0"/>
            </a:br>
            <a:r>
              <a:rPr lang="hr-HR" sz="1100" dirty="0">
                <a:solidFill>
                  <a:srgbClr val="00539B"/>
                </a:solidFill>
                <a:latin typeface="Franklin Gothic Book" panose="020B0503020102020204" pitchFamily="34" charset="0"/>
                <a:cs typeface="Arial" charset="0"/>
              </a:rPr>
              <a:t>Podržati razvoj ključnih transportnih i energetskih prekograničnih veza sa ciljem promoviranja </a:t>
            </a:r>
            <a:r>
              <a:rPr lang="hr-HR" sz="1100" b="1" dirty="0">
                <a:solidFill>
                  <a:srgbClr val="00539B"/>
                </a:solidFill>
                <a:latin typeface="Franklin Gothic Book" panose="020B0503020102020204" pitchFamily="34" charset="0"/>
                <a:cs typeface="Arial" charset="0"/>
              </a:rPr>
              <a:t>Integracije</a:t>
            </a:r>
            <a:r>
              <a:rPr lang="hr-HR" sz="1100" dirty="0">
                <a:solidFill>
                  <a:srgbClr val="00539B"/>
                </a:solidFill>
                <a:latin typeface="Franklin Gothic Book" panose="020B0503020102020204" pitchFamily="34" charset="0"/>
                <a:cs typeface="Arial" charset="0"/>
              </a:rPr>
              <a:t> u regiju uz istovremeno povećavanje </a:t>
            </a:r>
            <a:r>
              <a:rPr lang="hr-HR" sz="1100" b="1" dirty="0">
                <a:solidFill>
                  <a:srgbClr val="00539B"/>
                </a:solidFill>
                <a:latin typeface="Franklin Gothic Book" panose="020B0503020102020204" pitchFamily="34" charset="0"/>
                <a:cs typeface="Arial" charset="0"/>
              </a:rPr>
              <a:t>Otpornosti</a:t>
            </a:r>
            <a:r>
              <a:rPr lang="hr-HR" sz="1100" dirty="0">
                <a:solidFill>
                  <a:srgbClr val="00539B"/>
                </a:solidFill>
                <a:latin typeface="Franklin Gothic Book" panose="020B0503020102020204" pitchFamily="34" charset="0"/>
                <a:cs typeface="Arial" charset="0"/>
              </a:rPr>
              <a:t> ekonomije</a:t>
            </a:r>
            <a:endParaRPr lang="en-GB" sz="13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15</a:t>
            </a:fld>
            <a:endParaRPr lang="en-GB" dirty="0">
              <a:solidFill>
                <a:srgbClr val="00539B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262480"/>
              </p:ext>
            </p:extLst>
          </p:nvPr>
        </p:nvGraphicFramePr>
        <p:xfrm>
          <a:off x="245874" y="897333"/>
          <a:ext cx="8645938" cy="551002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35276"/>
                <a:gridCol w="4305300"/>
                <a:gridCol w="3005362"/>
              </a:tblGrid>
              <a:tr h="44024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Ključni ciljevi</a:t>
                      </a:r>
                      <a:endParaRPr lang="en-GB" sz="1200" b="1" kern="1200" dirty="0" smtClean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r-HR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Rezultati</a:t>
                      </a:r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GB" sz="1200" b="1" kern="120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18000" marR="1800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Aktivnosti</a:t>
                      </a:r>
                      <a:endParaRPr lang="en-GB" sz="1200" b="1" kern="120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18000" marR="1800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Indikatori praćenja</a:t>
                      </a:r>
                      <a:endParaRPr lang="en-GB" sz="1200" b="1" kern="120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18000" marR="1800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112567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Poboljšan kvalitet /raspoloživost transportne infrastrukture</a:t>
                      </a:r>
                      <a:endParaRPr lang="en-GB" sz="1100" b="1" kern="120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050" b="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Ovisno o političkom opredjeljenju, investicije u podršku fizičkih poboljšanja Osnovne mreže</a:t>
                      </a:r>
                      <a:r>
                        <a:rPr lang="en-GB" sz="1050" b="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(</a:t>
                      </a:r>
                      <a:r>
                        <a:rPr lang="hr-HR" sz="1050" b="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ceste, željeznice, zračni promet, vodeni promet</a:t>
                      </a:r>
                      <a:r>
                        <a:rPr lang="en-GB" sz="1050" b="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), </a:t>
                      </a:r>
                      <a:r>
                        <a:rPr lang="hr-HR" sz="1050" b="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uključujući ključnu autocestu na Koridoru Vc</a:t>
                      </a:r>
                      <a:r>
                        <a:rPr lang="en-GB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koje će se financirati državnim kreditima i, tamo gdje je moguće, putem PPP aranžmana</a:t>
                      </a:r>
                      <a:r>
                        <a:rPr lang="en-GB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Savjeti o implementaciji „</a:t>
                      </a:r>
                      <a:r>
                        <a:rPr lang="en-GB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soft</a:t>
                      </a:r>
                      <a:r>
                        <a:rPr lang="hr-HR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” reformi politika u sklopu Agende za povezivanje šestorke Zapadnog Balkana i određivanju prioriteta strateških investicionih projekata u sklopu Investicionog okvira za Zapadni Balkan (WBiF).</a:t>
                      </a:r>
                      <a:endParaRPr lang="en-GB" sz="1050" b="0" i="0" kern="1200" baseline="0" dirty="0" smtClean="0">
                        <a:solidFill>
                          <a:srgbClr val="00539B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Podrška u restrukturiranju željezničkog sektora kroz komercijalizaciju, kao dio Reformske agende, u saradnji sa Svjetskom bankom</a:t>
                      </a:r>
                      <a:r>
                        <a:rPr lang="en-GB" sz="1050" b="0" i="0" kern="1200" baseline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  <a:endParaRPr lang="hr-HR" sz="1050" b="0" i="0" kern="1200" baseline="0" dirty="0" smtClean="0">
                        <a:solidFill>
                          <a:srgbClr val="00539B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050" b="0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Promoviranje poboljšanja usmjerenih na otpornost na klimatske promjene (sa naglaskom na lokalne ceste</a:t>
                      </a:r>
                      <a:r>
                        <a:rPr lang="en-GB" sz="1050" b="0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) </a:t>
                      </a:r>
                      <a:r>
                        <a:rPr lang="hr-HR" sz="1050" b="0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i mjera sigurnosti za cestovni </a:t>
                      </a:r>
                      <a:r>
                        <a:rPr lang="hr-HR" sz="1050" b="0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sektor.</a:t>
                      </a:r>
                      <a:endParaRPr lang="en-GB" sz="1050" b="0" kern="1200" baseline="0" dirty="0" smtClean="0">
                        <a:solidFill>
                          <a:schemeClr val="accent1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Net</a:t>
                      </a:r>
                      <a:r>
                        <a:rPr lang="hr-HR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 povećanje propusnosti infrastrukture</a:t>
                      </a:r>
                      <a:r>
                        <a:rPr lang="en-GB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</a:t>
                      </a:r>
                      <a:r>
                        <a:rPr lang="hr-HR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godišnji iznos u tonama ili broju putnika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km </a:t>
                      </a:r>
                      <a:r>
                        <a:rPr lang="hr-HR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cesta ili željeznica uz pomoć Banke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– </a:t>
                      </a:r>
                      <a:r>
                        <a:rPr lang="hr-HR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0]</a:t>
                      </a:r>
                    </a:p>
                    <a:p>
                      <a:pPr marL="0" lvl="0" indent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en-GB" sz="1100" i="1" kern="120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45421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1100" b="1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Poboljšana regionalna povezanost energetske infrastrukture</a:t>
                      </a:r>
                      <a:endParaRPr lang="en-GB" sz="1100" b="1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050" b="0" i="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Ovisno o političkom opredjeljenju</a:t>
                      </a:r>
                      <a:r>
                        <a:rPr lang="en-GB" sz="1050" b="0" i="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1050" b="0" i="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financiranje novih dalekovoda i interkonektora, uz moguće uključivanje dodatnih prenosnih dalekovoda od Banja Luke do Hrvatske, kao i novih interkonekcija između mreža Srbije, BiH i Crne Gore</a:t>
                      </a:r>
                      <a:r>
                        <a:rPr lang="en-GB" sz="1050" b="0" i="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050" b="0" i="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Obezbjeđenje savjetodavnih usluga povezanih sa investicijama za poboljšanje regulativa o Ugovorima o kupovini električne energije </a:t>
                      </a:r>
                      <a:r>
                        <a:rPr lang="en-GB" sz="1050" b="0" i="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(PPA)</a:t>
                      </a:r>
                      <a:endParaRPr lang="hr-HR" sz="1050" b="0" i="0" kern="1200" baseline="0" noProof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050" b="0" i="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Dijalog o  politikama za pripremanje zakona o energetici u skladu sa EU zahtjevima, </a:t>
                      </a:r>
                      <a:r>
                        <a:rPr lang="en-GB" sz="1050" b="0" i="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inter alia</a:t>
                      </a:r>
                      <a:r>
                        <a:rPr lang="hr-HR" sz="1050" b="0" i="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za omogućavanje pristupa donacijama, uključujući usvajanje energetske strategije za cijelu zemlju i </a:t>
                      </a:r>
                      <a:r>
                        <a:rPr lang="hr-HR" sz="1050" b="0" i="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usklađivanje zakonskog </a:t>
                      </a:r>
                      <a:r>
                        <a:rPr lang="hr-HR" sz="1050" b="0" i="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okvira za električnu energiju i gas.</a:t>
                      </a:r>
                      <a:endParaRPr lang="en-GB" sz="1050" b="0" i="0" kern="1200" baseline="0" noProof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050" b="0" i="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Potencijalna pomoć u pripremi alternativnih gasnih interkonekcija kada se ukaže prilika.</a:t>
                      </a:r>
                      <a:endParaRPr lang="en-GB" sz="1050" b="0" i="0" kern="120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Obim trgovanja električnom energijom sa susjednim zemljama uz pomoć Banke 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r-HR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 utvrđena kod odobravanja projekta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GB" sz="1050" i="0" kern="120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Poboljšani rezultati elektroprenosnog preduzeća</a:t>
                      </a: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(</a:t>
                      </a: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efikasnost</a:t>
                      </a: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kapacitet</a:t>
                      </a: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 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r-HR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 utvrđena kod odobravanja projekta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Poštivanje zahtjeva Trećeg energetskog paketa uz podršku EBRD-ovih savjetodavnih usluga </a:t>
                      </a: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r-HR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Zakoni o energetici usklađeni sa EU, uključujući usvajanje energetske strategije za cijelu zemlju i usklađivanje zakonskog okvira za električnu energiju i gas</a:t>
                      </a:r>
                      <a:r>
                        <a:rPr lang="en-GB" sz="105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r-HR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 </a:t>
                      </a:r>
                      <a:r>
                        <a:rPr lang="en-GB" sz="105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N/A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 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5873" y="6537059"/>
            <a:ext cx="8033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r-HR" sz="1000" b="1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Indikator uticaja</a:t>
            </a:r>
            <a:r>
              <a:rPr lang="en-GB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: </a:t>
            </a:r>
            <a:r>
              <a:rPr lang="hr-HR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Kvalitet ukupne infrastrukture</a:t>
            </a:r>
            <a:r>
              <a:rPr lang="en-GB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: 104/138 (WEF 2016-2017 Global</a:t>
            </a:r>
            <a:r>
              <a:rPr lang="hr-HR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ni indeks konkurentnosti</a:t>
            </a:r>
            <a:r>
              <a:rPr lang="en-GB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)</a:t>
            </a:r>
            <a:endParaRPr lang="en-GB" sz="1000" dirty="0">
              <a:solidFill>
                <a:schemeClr val="accent1"/>
              </a:solidFill>
              <a:latin typeface="Franklin Gothic Book" panose="020B0503020102020204" pitchFamily="34" charset="0"/>
              <a:ea typeface="Calibri"/>
              <a:cs typeface="Times New Roman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>
            <a:off x="1624011" y="968771"/>
            <a:ext cx="390525" cy="247650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9" name="Isosceles Triangle 8"/>
          <p:cNvSpPr/>
          <p:nvPr/>
        </p:nvSpPr>
        <p:spPr>
          <a:xfrm rot="5400000">
            <a:off x="6005513" y="1011442"/>
            <a:ext cx="390525" cy="247650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8108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8612" y="11114"/>
            <a:ext cx="6781895" cy="822264"/>
          </a:xfrm>
          <a:ln>
            <a:noFill/>
          </a:ln>
        </p:spPr>
        <p:txBody>
          <a:bodyPr>
            <a:noAutofit/>
          </a:bodyPr>
          <a:lstStyle/>
          <a:p>
            <a:r>
              <a:rPr lang="en-GB" sz="2400" b="1" dirty="0"/>
              <a:t>5</a:t>
            </a:r>
            <a:r>
              <a:rPr lang="en-GB" sz="2400" b="1" dirty="0" smtClean="0"/>
              <a:t>. </a:t>
            </a:r>
            <a:r>
              <a:rPr lang="hr-HR" sz="2400" b="1" dirty="0" smtClean="0"/>
              <a:t>Okvir za rezultate strategije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hr-HR" sz="1100" dirty="0">
                <a:solidFill>
                  <a:srgbClr val="00539B"/>
                </a:solidFill>
                <a:latin typeface="Franklin Gothic Book" panose="020B0503020102020204" pitchFamily="34" charset="0"/>
                <a:cs typeface="Arial" charset="0"/>
              </a:rPr>
              <a:t>Podržati energetsku efikasnost i proizvodnju energije iz obnovljivih izvora, te pomagati općinama u podizanju kvaliteta usluga radi promoviranja </a:t>
            </a:r>
            <a:r>
              <a:rPr lang="hr-HR" sz="1100" b="1" dirty="0">
                <a:solidFill>
                  <a:srgbClr val="00539B"/>
                </a:solidFill>
                <a:latin typeface="Franklin Gothic Book" panose="020B0503020102020204" pitchFamily="34" charset="0"/>
                <a:cs typeface="Arial" charset="0"/>
              </a:rPr>
              <a:t>Zelene ekonomije</a:t>
            </a:r>
            <a:endParaRPr lang="en-GB" sz="13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16</a:t>
            </a:fld>
            <a:endParaRPr lang="en-GB" dirty="0">
              <a:solidFill>
                <a:srgbClr val="00539B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265730"/>
              </p:ext>
            </p:extLst>
          </p:nvPr>
        </p:nvGraphicFramePr>
        <p:xfrm>
          <a:off x="245874" y="994489"/>
          <a:ext cx="8645938" cy="548551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16226"/>
                <a:gridCol w="4924425"/>
                <a:gridCol w="2405287"/>
              </a:tblGrid>
              <a:tr h="44854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</a:t>
                      </a:r>
                      <a:r>
                        <a:rPr lang="hr-HR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ljučni ciljevi</a:t>
                      </a:r>
                    </a:p>
                    <a:p>
                      <a:pPr marL="0" algn="ctr" defTabSz="914400" rtl="0" eaLnBrk="1" latinLnBrk="0" hangingPunct="1"/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r-HR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Rezultati</a:t>
                      </a:r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GB" sz="1200" b="1" kern="120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18000" marR="1800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Aktivnosti</a:t>
                      </a:r>
                      <a:endParaRPr lang="en-GB" sz="1200" b="1" kern="1200" dirty="0" smtClean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GB" sz="1200" b="1" kern="120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18000" marR="1800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200" b="1" kern="1200" dirty="0" smtClean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Indikatori praćenja</a:t>
                      </a:r>
                      <a:endParaRPr lang="en-GB" sz="1200" b="1" kern="120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18000" marR="1800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794192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="1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Povećana proizvodnja  električne energije i kogeneracija iz obnovljivih izvora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="1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Poboljšana efikasnost distribucije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100" b="0" i="0" kern="1200" baseline="0" noProof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Tražiti izvodljive projekte sa renomiranim sponzorima u proizvodnji obnovljive energije, koristeći ako bude moguće regionalne energetske sheme za Zapadni Balkan.</a:t>
                      </a: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100" b="0" i="0" kern="1200" baseline="0" noProof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Podrška obnovi postojeće elektroenergetske mreže radi smanjenja gubitaka električne energije.</a:t>
                      </a: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100" b="0" i="0" kern="1200" baseline="0" noProof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Pod uvjetom da budu završene potrebne interkonekcije, razmotriti mogućnost pružanja podrške u promoviranju gasifikacije. </a:t>
                      </a: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100" b="0" i="0" kern="1200" baseline="0" noProof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Pružanje savjetodavnih usluga za poboljšanje regulatornog okvira za obnovljivu energiju.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Proizvedena obnovljiva energija, uz podršku Banke</a:t>
                      </a:r>
                      <a:r>
                        <a:rPr lang="en-GB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(MWh/</a:t>
                      </a:r>
                      <a:r>
                        <a:rPr lang="hr-HR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B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 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r-HR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2016: 12</a:t>
                      </a:r>
                      <a:r>
                        <a:rPr lang="hr-HR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000 MWh/</a:t>
                      </a:r>
                      <a:r>
                        <a:rPr lang="hr-HR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29724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="1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Povećana energetska efikasnost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100" b="0" i="0" baseline="0" noProof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Dalji razvoj GEFF-a za Zapadni Balkan za promoviranje energetske efikasnosti u stambenom sektoru, uz istovremeni nastavak podrške za energetsku efikasnost u industriji.</a:t>
                      </a: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100" b="0" i="0" baseline="0" noProof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Probno direktno kreditiranje energetske efikasnosti u javnom sektoru.</a:t>
                      </a: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100" b="0" i="0" baseline="0" noProof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Podrška razvoju ESCO rješenja za poboljšanje energetske efikasnosti, uključujući za komunalne usluge i u javnim zgradama.</a:t>
                      </a: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100" b="0" i="0" baseline="0" noProof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Savjetodavne usluge za poboljšanje regulatornog okvira za energetsku efikasnost.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Smanjenje </a:t>
                      </a:r>
                      <a:r>
                        <a:rPr lang="en-GB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GHG </a:t>
                      </a:r>
                      <a:r>
                        <a:rPr lang="hr-HR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emisija</a:t>
                      </a:r>
                      <a:r>
                        <a:rPr lang="en-GB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uz podršku Banke</a:t>
                      </a:r>
                      <a:r>
                        <a:rPr lang="en-GB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(ktCO2/</a:t>
                      </a:r>
                      <a:r>
                        <a:rPr lang="hr-HR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B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  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r-HR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2016: 24 ktCO2/</a:t>
                      </a:r>
                      <a:r>
                        <a:rPr lang="hr-HR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100" i="1" kern="120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38351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1100" b="1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Poboljšanje kvaliteta vode</a:t>
                      </a:r>
                      <a:endParaRPr lang="en-GB" sz="1100" b="1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100" b="1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r-HR" sz="1100" b="1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Smanjeno zagađenje zraka</a:t>
                      </a:r>
                      <a:endParaRPr lang="en-GB" sz="1100" b="1" strike="sngStrike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100" b="1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100" b="0" i="0" baseline="0" noProof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Podrška poboljšanjima u komunalnoj infrastrukturi sa ciljem smanjenja gubitaka vode.</a:t>
                      </a: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100" b="0" i="0" baseline="0" noProof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Podrška izgradnji i modernizaciji postrojenja za tretman otpadnih voda i kogeneracije u sistemima daljinskog grijanja.</a:t>
                      </a:r>
                    </a:p>
                    <a:p>
                      <a:pPr marL="177800" marR="0" lvl="0" indent="-1778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"/>
                        <a:tabLst/>
                        <a:defRPr/>
                      </a:pPr>
                      <a:r>
                        <a:rPr lang="hr-HR" sz="1100" b="0" i="0" baseline="0" noProof="0" dirty="0" smtClean="0">
                          <a:solidFill>
                            <a:srgbClr val="00539B"/>
                          </a:solidFill>
                          <a:latin typeface="Franklin Gothic Book" panose="020B0503020102020204" pitchFamily="34" charset="0"/>
                        </a:rPr>
                        <a:t>Promoviranje javnog prevoza koji ne zagađuje okoliš, zajedno sa inicijativom “zeleni gradovi”.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Uštede u vodi </a:t>
                      </a:r>
                      <a:r>
                        <a:rPr lang="en-GB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(m3/</a:t>
                      </a:r>
                      <a:r>
                        <a:rPr lang="hr-HR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B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), </a:t>
                      </a:r>
                      <a:r>
                        <a:rPr lang="hr-HR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uz podršku Banke</a:t>
                      </a:r>
                      <a:r>
                        <a:rPr lang="en-GB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 (</a:t>
                      </a:r>
                      <a:r>
                        <a:rPr lang="hr-HR" sz="1100" i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 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2016: 0)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100" dirty="0" smtClean="0">
                        <a:solidFill>
                          <a:schemeClr val="accent1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Broj </a:t>
                      </a:r>
                      <a:r>
                        <a:rPr lang="hr-HR" sz="1100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ljudi (m/ž) koji </a:t>
                      </a:r>
                      <a:r>
                        <a:rPr lang="hr-HR" sz="11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imaju koristi od boljih infrastrukturnih usluga</a:t>
                      </a:r>
                      <a:r>
                        <a:rPr lang="en-GB" sz="11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GB" sz="1100" i="0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r-HR" sz="1100" i="1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polazna osnova </a:t>
                      </a:r>
                      <a:r>
                        <a:rPr lang="en-GB" sz="1100" i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5874" y="6534203"/>
            <a:ext cx="7932926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hr-HR" sz="1000" b="1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Indikator uticaja</a:t>
            </a:r>
            <a:r>
              <a:rPr lang="en-GB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: </a:t>
            </a:r>
            <a:r>
              <a:rPr lang="hr-HR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Polazna osnova intenziteta korištenja energije</a:t>
            </a:r>
            <a:r>
              <a:rPr lang="en-GB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 </a:t>
            </a:r>
            <a:r>
              <a:rPr lang="en-GB" sz="1000" dirty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2014: TPES/GDP 0.44 (</a:t>
            </a:r>
            <a:r>
              <a:rPr lang="en-GB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toe/</a:t>
            </a:r>
            <a:r>
              <a:rPr lang="hr-HR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hiljada</a:t>
            </a:r>
            <a:r>
              <a:rPr lang="en-GB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 </a:t>
            </a:r>
            <a:r>
              <a:rPr lang="en-GB" sz="1000" dirty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2010 </a:t>
            </a:r>
            <a:r>
              <a:rPr lang="en-GB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USD). </a:t>
            </a:r>
            <a:r>
              <a:rPr lang="hr-HR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Izvor</a:t>
            </a:r>
            <a:r>
              <a:rPr lang="en-GB" sz="1000" dirty="0" smtClean="0">
                <a:solidFill>
                  <a:schemeClr val="accent1"/>
                </a:solidFill>
                <a:latin typeface="Franklin Gothic Book" panose="020B0503020102020204" pitchFamily="34" charset="0"/>
                <a:ea typeface="Calibri"/>
                <a:cs typeface="Times New Roman"/>
              </a:rPr>
              <a:t>: IEA</a:t>
            </a:r>
            <a:endParaRPr lang="en-GB" sz="1000" dirty="0">
              <a:solidFill>
                <a:schemeClr val="accent1"/>
              </a:solidFill>
              <a:latin typeface="Franklin Gothic Book" panose="020B0503020102020204" pitchFamily="34" charset="0"/>
              <a:ea typeface="Calibri"/>
              <a:cs typeface="Times New Roman"/>
            </a:endParaRPr>
          </a:p>
        </p:txBody>
      </p:sp>
      <p:sp>
        <p:nvSpPr>
          <p:cNvPr id="2" name="Isosceles Triangle 1"/>
          <p:cNvSpPr/>
          <p:nvPr/>
        </p:nvSpPr>
        <p:spPr>
          <a:xfrm rot="5400000">
            <a:off x="1500187" y="1065927"/>
            <a:ext cx="390525" cy="247650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8" name="Isosceles Triangle 7"/>
          <p:cNvSpPr/>
          <p:nvPr/>
        </p:nvSpPr>
        <p:spPr>
          <a:xfrm rot="5400000">
            <a:off x="6434139" y="1065927"/>
            <a:ext cx="390525" cy="247650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9269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173996"/>
              </p:ext>
            </p:extLst>
          </p:nvPr>
        </p:nvGraphicFramePr>
        <p:xfrm>
          <a:off x="243215" y="1183553"/>
          <a:ext cx="6186162" cy="40040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7835"/>
                <a:gridCol w="332112"/>
                <a:gridCol w="243198"/>
                <a:gridCol w="235048"/>
                <a:gridCol w="254630"/>
                <a:gridCol w="254630"/>
                <a:gridCol w="254630"/>
                <a:gridCol w="254630"/>
                <a:gridCol w="254630"/>
                <a:gridCol w="254630"/>
                <a:gridCol w="261394"/>
                <a:gridCol w="247865"/>
                <a:gridCol w="254630"/>
                <a:gridCol w="254630"/>
                <a:gridCol w="254630"/>
                <a:gridCol w="254630"/>
                <a:gridCol w="254630"/>
                <a:gridCol w="254630"/>
                <a:gridCol w="254630"/>
                <a:gridCol w="254630"/>
                <a:gridCol w="254630"/>
                <a:gridCol w="254630"/>
                <a:gridCol w="254630"/>
              </a:tblGrid>
              <a:tr h="224693">
                <a:tc gridSpan="23">
                  <a:txBody>
                    <a:bodyPr/>
                    <a:lstStyle/>
                    <a:p>
                      <a:pPr algn="ctr"/>
                      <a:r>
                        <a:rPr lang="en-GB" sz="700" b="1" dirty="0" smtClean="0">
                          <a:solidFill>
                            <a:schemeClr val="bg1"/>
                          </a:solidFill>
                        </a:rPr>
                        <a:t>EBRD </a:t>
                      </a:r>
                      <a:r>
                        <a:rPr lang="hr-HR" sz="700" b="1" dirty="0" smtClean="0">
                          <a:solidFill>
                            <a:schemeClr val="bg1"/>
                          </a:solidFill>
                        </a:rPr>
                        <a:t>POSLOVNE OBLASTI</a:t>
                      </a:r>
                      <a:endParaRPr lang="en-GB" sz="7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2469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algn="ctr"/>
                      <a:r>
                        <a:rPr lang="hr-HR" sz="700" b="0" dirty="0" smtClean="0">
                          <a:solidFill>
                            <a:schemeClr val="bg1"/>
                          </a:solidFill>
                        </a:rPr>
                        <a:t>Sektori</a:t>
                      </a:r>
                      <a:endParaRPr lang="en-GB" sz="7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hr-HR" sz="700" b="0" dirty="0" smtClean="0">
                          <a:solidFill>
                            <a:schemeClr val="bg1"/>
                          </a:solidFill>
                        </a:rPr>
                        <a:t>Multidisciplinarne teme</a:t>
                      </a:r>
                      <a:endParaRPr lang="en-GB" sz="7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4128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hr-HR" sz="700" b="0" dirty="0" smtClean="0">
                          <a:solidFill>
                            <a:schemeClr val="bg1"/>
                          </a:solidFill>
                        </a:rPr>
                        <a:t>Korporativni</a:t>
                      </a:r>
                      <a:endParaRPr lang="en-GB" sz="7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r-HR" sz="700" b="0" dirty="0" smtClean="0">
                          <a:solidFill>
                            <a:schemeClr val="bg1"/>
                          </a:solidFill>
                        </a:rPr>
                        <a:t>Energija</a:t>
                      </a:r>
                      <a:endParaRPr lang="en-GB" sz="7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hr-HR" sz="700" b="0" dirty="0" smtClean="0">
                          <a:solidFill>
                            <a:schemeClr val="bg1"/>
                          </a:solidFill>
                        </a:rPr>
                        <a:t>Infrastruktura</a:t>
                      </a:r>
                      <a:endParaRPr lang="en-GB" sz="7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hr-HR" sz="700" b="0" dirty="0" smtClean="0">
                          <a:solidFill>
                            <a:schemeClr val="bg1"/>
                          </a:solidFill>
                        </a:rPr>
                        <a:t>Financije</a:t>
                      </a:r>
                      <a:endParaRPr lang="en-GB" sz="7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r-HR" sz="700" b="0" dirty="0" smtClean="0">
                          <a:solidFill>
                            <a:schemeClr val="bg1"/>
                          </a:solidFill>
                        </a:rPr>
                        <a:t>Zelena tranzicija</a:t>
                      </a:r>
                      <a:endParaRPr lang="en-GB" sz="7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r-HR" sz="700" b="0" dirty="0" smtClean="0">
                          <a:solidFill>
                            <a:schemeClr val="bg1"/>
                          </a:solidFill>
                        </a:rPr>
                        <a:t>Inkluzija</a:t>
                      </a:r>
                      <a:endParaRPr lang="en-GB" sz="7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97743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7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Indikativna godišnja ulaganja</a:t>
                      </a:r>
                      <a:r>
                        <a:rPr lang="en-GB" sz="7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grant</a:t>
                      </a:r>
                      <a:r>
                        <a:rPr lang="hr-HR" sz="7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ovi</a:t>
                      </a:r>
                      <a:endParaRPr lang="en-GB" sz="7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hr-HR" sz="7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prosjek </a:t>
                      </a:r>
                      <a:r>
                        <a:rPr lang="en-GB" sz="7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2013-2015, </a:t>
                      </a:r>
                      <a:r>
                        <a:rPr lang="hr-HR" sz="7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izuzimajući podršku budžetu</a:t>
                      </a:r>
                      <a:r>
                        <a:rPr lang="en-GB" sz="7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,€</a:t>
                      </a:r>
                      <a:r>
                        <a:rPr lang="hr-HR" sz="7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m)</a:t>
                      </a:r>
                      <a:endParaRPr lang="en-GB" sz="7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dirty="0" smtClean="0"/>
                        <a:t>Agribiznis</a:t>
                      </a:r>
                      <a:endParaRPr lang="en-GB" sz="700" b="0" i="0" dirty="0"/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Industrija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Nekretnine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ICT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700" b="0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Prirodni resursi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Električna energija</a:t>
                      </a:r>
                      <a:endParaRPr lang="en-GB" sz="700" b="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algn="l" defTabSz="914400" rtl="0" eaLnBrk="1" latinLnBrk="0" hangingPunct="1"/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dirty="0" smtClean="0"/>
                        <a:t>Vodovod i kanalizacija</a:t>
                      </a:r>
                      <a:endParaRPr lang="en-GB" sz="700" b="0" i="0" dirty="0"/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dirty="0" smtClean="0"/>
                        <a:t>Gradski saobraćaj</a:t>
                      </a:r>
                      <a:endParaRPr lang="en-GB" sz="700" b="0" i="0" dirty="0"/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Ceste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Željeznice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Bankarstvo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3946" rtl="0" eaLnBrk="1" latinLnBrk="0" hangingPunct="1"/>
                      <a:r>
                        <a:rPr lang="hr-HR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Osiguranje i druge financijske usluge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Financiranje MSME-ova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Privatni kapital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Tržišta kapitala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Efikasnost  vode</a:t>
                      </a:r>
                      <a:endParaRPr lang="en-GB" sz="7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Efikasnost materijala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Održiva energija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Rodna pitanja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Omladina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7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Regija</a:t>
                      </a:r>
                      <a:endParaRPr lang="en-GB" sz="7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194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EIB</a:t>
                      </a:r>
                      <a:endParaRPr lang="en-GB" sz="700" b="1" kern="120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0" spc="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700" b="1" kern="0" spc="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</a:tr>
              <a:tr h="3194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65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Svjetska banka</a:t>
                      </a:r>
                      <a:endParaRPr lang="en-GB" sz="650" b="1" kern="120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0" spc="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  <a:endParaRPr lang="en-GB" sz="700" b="1" kern="0" spc="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</a:tr>
              <a:tr h="3194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1200" baseline="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KfW</a:t>
                      </a:r>
                      <a:endParaRPr lang="en-GB" sz="700" b="1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0" spc="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  <a:endParaRPr lang="en-GB" sz="700" b="1" kern="0" spc="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</a:tr>
              <a:tr h="3194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0" spc="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  <a:endParaRPr lang="en-GB" sz="700" b="1" kern="0" spc="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</a:tr>
              <a:tr h="3194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USAID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0" spc="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endParaRPr lang="en-GB" sz="700" b="1" kern="0" spc="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</a:tr>
              <a:tr h="3194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IFC</a:t>
                      </a:r>
                      <a:endParaRPr lang="en-GB" sz="700" b="1" kern="120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0" spc="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GB" sz="700" b="1" kern="0" spc="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7A77"/>
                    </a:solidFill>
                  </a:tcPr>
                </a:tc>
              </a:tr>
              <a:tr h="3194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EBRD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7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buduće</a:t>
                      </a:r>
                      <a:endParaRPr kumimoji="0" lang="en-GB" sz="7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0" spc="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138</a:t>
                      </a:r>
                      <a:endParaRPr lang="en-GB" sz="700" b="1" kern="0" spc="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B5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A77"/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0202" y="4"/>
            <a:ext cx="7547317" cy="833377"/>
          </a:xfrm>
        </p:spPr>
        <p:txBody>
          <a:bodyPr>
            <a:normAutofit/>
          </a:bodyPr>
          <a:lstStyle/>
          <a:p>
            <a:r>
              <a:rPr lang="en-GB" sz="2700" b="1" dirty="0">
                <a:solidFill>
                  <a:srgbClr val="00539B"/>
                </a:solidFill>
              </a:rPr>
              <a:t>6</a:t>
            </a:r>
            <a:r>
              <a:rPr lang="en-GB" sz="2700" b="1" dirty="0" smtClean="0">
                <a:solidFill>
                  <a:srgbClr val="00539B"/>
                </a:solidFill>
              </a:rPr>
              <a:t>. </a:t>
            </a:r>
            <a:r>
              <a:rPr lang="hr-HR" sz="2700" b="1" dirty="0">
                <a:solidFill>
                  <a:srgbClr val="00539B"/>
                </a:solidFill>
              </a:rPr>
              <a:t>Tabela komplementarnosti međunarodnih partnera u poslovnim oblastima EBRD-a</a:t>
            </a:r>
            <a:r>
              <a:rPr lang="en-GB" sz="2700" b="1" dirty="0">
                <a:solidFill>
                  <a:srgbClr val="00539B"/>
                </a:solidFill>
              </a:rPr>
              <a:t> </a:t>
            </a:r>
            <a:endParaRPr lang="en-GB" sz="1100" b="1" baseline="30000" dirty="0">
              <a:solidFill>
                <a:srgbClr val="00539B"/>
              </a:solidFill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17</a:t>
            </a:fld>
            <a:endParaRPr lang="en-GB" dirty="0">
              <a:solidFill>
                <a:srgbClr val="00539B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690656"/>
              </p:ext>
            </p:extLst>
          </p:nvPr>
        </p:nvGraphicFramePr>
        <p:xfrm>
          <a:off x="6457949" y="1205056"/>
          <a:ext cx="2634027" cy="40919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487570"/>
                <a:gridCol w="146457"/>
              </a:tblGrid>
              <a:tr h="30356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050" b="1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  </a:t>
                      </a:r>
                      <a:r>
                        <a:rPr lang="hr-HR" sz="1050" b="1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Oblasti</a:t>
                      </a:r>
                      <a:r>
                        <a:rPr lang="hr-HR" sz="1050" b="1" kern="1200" baseline="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 za buduću saradnju uključuju</a:t>
                      </a:r>
                      <a:r>
                        <a:rPr lang="en-GB" sz="1050" b="1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:</a:t>
                      </a:r>
                      <a:endParaRPr lang="hr-HR" sz="1050" b="1" kern="1200" dirty="0" smtClean="0">
                        <a:solidFill>
                          <a:schemeClr val="accent1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hr-HR" sz="1050" b="1" kern="1200" dirty="0" smtClean="0">
                        <a:solidFill>
                          <a:schemeClr val="accent1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hr-HR" sz="1050" b="0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Konkurentnost</a:t>
                      </a:r>
                      <a:endParaRPr lang="en-GB" sz="1050" b="1" kern="1200" dirty="0" smtClean="0">
                        <a:solidFill>
                          <a:schemeClr val="accent1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Kontakti sa IMF-om, EU, USAID-om na poticanju privatizacije</a:t>
                      </a:r>
                      <a:r>
                        <a:rPr lang="en-GB" sz="1050" b="0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50" b="0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Saradnja sa IFC-om na poboljšanju poslovne klime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50" b="0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Aktivnosti sa IFC-om na povećanju komercijalizacije komunalnih usluga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hr-HR" sz="1050" b="0" kern="1200" baseline="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hr-HR" sz="1050" b="0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Integracija i </a:t>
                      </a:r>
                      <a:r>
                        <a:rPr lang="hr-HR" sz="1050" b="0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Otpornost</a:t>
                      </a:r>
                      <a:endParaRPr lang="en-GB" sz="1050" b="1" kern="1200" dirty="0" smtClean="0">
                        <a:solidFill>
                          <a:schemeClr val="accent1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Korištenje Berlinskog procesa</a:t>
                      </a:r>
                      <a:endParaRPr lang="en-GB" sz="1050" b="0" kern="120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Koordiniranje i određivanje prioriteta po </a:t>
                      </a:r>
                      <a:r>
                        <a:rPr lang="en-GB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WBIF</a:t>
                      </a:r>
                      <a:r>
                        <a:rPr lang="hr-HR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-u</a:t>
                      </a:r>
                      <a:endParaRPr lang="en-GB" sz="1050" b="0" kern="120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Restrukturiranje željeznica sa Svjetskom bankom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hr-HR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 </a:t>
                      </a:r>
                      <a:r>
                        <a:rPr lang="en-GB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 </a:t>
                      </a:r>
                      <a:endParaRPr lang="hr-HR" sz="1050" b="0" kern="120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hr-HR" sz="1050" b="0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Zelena </a:t>
                      </a:r>
                      <a:r>
                        <a:rPr lang="hr-HR" sz="1050" b="0" kern="1200" dirty="0" smtClean="0">
                          <a:solidFill>
                            <a:schemeClr val="accent1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ekonomija</a:t>
                      </a:r>
                      <a:endParaRPr lang="en-GB" sz="1050" b="1" kern="1200" dirty="0" smtClean="0">
                        <a:solidFill>
                          <a:schemeClr val="accent1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Koordinacioni ured za aukcije za</a:t>
                      </a:r>
                      <a:r>
                        <a:rPr lang="hr-HR" sz="1050" b="0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 Jugoistočnu Evropu u Podgorici </a:t>
                      </a:r>
                      <a:endParaRPr lang="en-GB" sz="1050" b="0" kern="120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hr-HR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Okvir za </a:t>
                      </a:r>
                      <a:r>
                        <a:rPr lang="en-GB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T</a:t>
                      </a:r>
                      <a:r>
                        <a:rPr lang="hr-HR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reći energetski paket</a:t>
                      </a:r>
                      <a:endParaRPr lang="en-GB" sz="1050" b="0" kern="1200" baseline="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  <a:p>
                      <a:pPr marL="285750" marR="0" indent="-285750" algn="l" defTabSz="9139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EU </a:t>
                      </a:r>
                      <a:r>
                        <a:rPr lang="hr-HR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financiranje za regionalni plan hidro</a:t>
                      </a:r>
                      <a:r>
                        <a:rPr lang="hr-HR" sz="1050" b="0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 energije</a:t>
                      </a:r>
                      <a:r>
                        <a:rPr lang="en-GB" sz="105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mbria"/>
                          <a:cs typeface="Times New Roman"/>
                        </a:rPr>
                        <a:t>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GB" sz="1050" b="0" kern="120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GB" sz="1050" b="0" kern="1200" dirty="0" smtClean="0">
                        <a:solidFill>
                          <a:schemeClr val="accent1"/>
                        </a:solidFill>
                        <a:effectLst/>
                        <a:latin typeface="Franklin Gothic Book" panose="020B0503020102020204" pitchFamily="34" charset="0"/>
                        <a:ea typeface="Cambria"/>
                        <a:cs typeface="Times New Roman"/>
                      </a:endParaRPr>
                    </a:p>
                  </a:txBody>
                  <a:tcPr marL="18000" marR="1800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200" b="0" dirty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18000" marR="18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148996" y="5449624"/>
            <a:ext cx="6280381" cy="880605"/>
            <a:chOff x="148996" y="4884053"/>
            <a:chExt cx="6280381" cy="880605"/>
          </a:xfrm>
        </p:grpSpPr>
        <p:grpSp>
          <p:nvGrpSpPr>
            <p:cNvPr id="2" name="Group 1"/>
            <p:cNvGrpSpPr/>
            <p:nvPr/>
          </p:nvGrpSpPr>
          <p:grpSpPr>
            <a:xfrm>
              <a:off x="148996" y="4943154"/>
              <a:ext cx="1511800" cy="699461"/>
              <a:chOff x="444271" y="5171754"/>
              <a:chExt cx="1511800" cy="699461"/>
            </a:xfrm>
          </p:grpSpPr>
          <p:sp>
            <p:nvSpPr>
              <p:cNvPr id="186" name="Oval 185"/>
              <p:cNvSpPr/>
              <p:nvPr/>
            </p:nvSpPr>
            <p:spPr bwMode="auto">
              <a:xfrm>
                <a:off x="444271" y="5171754"/>
                <a:ext cx="364012" cy="342612"/>
              </a:xfrm>
              <a:prstGeom prst="ellips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9956" tIns="46777" rIns="89956" bIns="46777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5pPr>
                <a:lvl6pPr marL="22860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6pPr>
                <a:lvl7pPr marL="27432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7pPr>
                <a:lvl8pPr marL="32004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8pPr>
                <a:lvl9pPr marL="36576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9pPr>
              </a:lstStyle>
              <a:p>
                <a:pPr marL="342729" indent="-342729" algn="ctr">
                  <a:spcAft>
                    <a:spcPct val="50000"/>
                  </a:spcAft>
                </a:pPr>
                <a:r>
                  <a:rPr lang="en-GB" b="1" dirty="0">
                    <a:solidFill>
                      <a:srgbClr val="000000"/>
                    </a:solidFill>
                  </a:rPr>
                  <a:t>€</a:t>
                </a:r>
              </a:p>
            </p:txBody>
          </p:sp>
          <p:sp>
            <p:nvSpPr>
              <p:cNvPr id="187" name="Oval 186"/>
              <p:cNvSpPr/>
              <p:nvPr/>
            </p:nvSpPr>
            <p:spPr bwMode="auto">
              <a:xfrm>
                <a:off x="1830071" y="5280060"/>
                <a:ext cx="126000" cy="126000"/>
              </a:xfrm>
              <a:prstGeom prst="ellipse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9956" tIns="46777" rIns="89956" bIns="46777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5pPr>
                <a:lvl6pPr marL="22860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6pPr>
                <a:lvl7pPr marL="27432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7pPr>
                <a:lvl8pPr marL="32004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8pPr>
                <a:lvl9pPr marL="36576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9pPr>
              </a:lstStyle>
              <a:p>
                <a:pPr marL="342729" indent="-342729">
                  <a:spcAft>
                    <a:spcPct val="50000"/>
                  </a:spcAft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88" name="Oval 187"/>
              <p:cNvSpPr/>
              <p:nvPr/>
            </p:nvSpPr>
            <p:spPr bwMode="auto">
              <a:xfrm>
                <a:off x="1830071" y="5726165"/>
                <a:ext cx="126000" cy="126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9956" tIns="46777" rIns="89956" bIns="46777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5pPr>
                <a:lvl6pPr marL="22860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6pPr>
                <a:lvl7pPr marL="27432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7pPr>
                <a:lvl8pPr marL="32004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8pPr>
                <a:lvl9pPr marL="36576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9pPr>
              </a:lstStyle>
              <a:p>
                <a:pPr marL="342729" indent="-342729">
                  <a:spcAft>
                    <a:spcPct val="50000"/>
                  </a:spcAft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89" name="Oval 188"/>
              <p:cNvSpPr/>
              <p:nvPr/>
            </p:nvSpPr>
            <p:spPr bwMode="auto">
              <a:xfrm>
                <a:off x="563277" y="5745215"/>
                <a:ext cx="126000" cy="126000"/>
              </a:xfrm>
              <a:prstGeom prst="ellips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9956" tIns="46777" rIns="89956" bIns="46777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5pPr>
                <a:lvl6pPr marL="22860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6pPr>
                <a:lvl7pPr marL="27432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7pPr>
                <a:lvl8pPr marL="32004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8pPr>
                <a:lvl9pPr marL="3657600" algn="l" defTabSz="457200" rtl="0" eaLnBrk="1" latinLnBrk="0" hangingPunct="1">
                  <a:defRPr sz="1200" kern="12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9pPr>
              </a:lstStyle>
              <a:p>
                <a:pPr marL="342729" indent="-342729" algn="ctr">
                  <a:spcAft>
                    <a:spcPct val="50000"/>
                  </a:spcAft>
                </a:pPr>
                <a:r>
                  <a:rPr lang="en-GB" b="1" dirty="0">
                    <a:solidFill>
                      <a:srgbClr val="000000"/>
                    </a:solidFill>
                  </a:rPr>
                  <a:t>P</a:t>
                </a:r>
              </a:p>
            </p:txBody>
          </p:sp>
        </p:grpSp>
        <p:sp>
          <p:nvSpPr>
            <p:cNvPr id="185" name="Rectangle 184"/>
            <p:cNvSpPr/>
            <p:nvPr/>
          </p:nvSpPr>
          <p:spPr>
            <a:xfrm>
              <a:off x="243226" y="4884053"/>
              <a:ext cx="6186151" cy="880605"/>
            </a:xfrm>
            <a:prstGeom prst="rect">
              <a:avLst/>
            </a:prstGeom>
            <a:noFill/>
            <a:ln w="12700">
              <a:solidFill>
                <a:schemeClr val="bg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396" tIns="45697" rIns="91396" bIns="45697" rtlCol="0" anchor="t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600"/>
                </a:spcAft>
              </a:pPr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956590" y="4932369"/>
              <a:ext cx="12691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900" dirty="0" smtClean="0">
                  <a:solidFill>
                    <a:srgbClr val="000000"/>
                  </a:solidFill>
                  <a:ea typeface="ＭＳ Ｐゴシック" charset="0"/>
                  <a:cs typeface="Arial" charset="0"/>
                </a:rPr>
                <a:t>Tranzicijski izazovi</a:t>
              </a:r>
              <a:endParaRPr lang="en-GB" sz="900" dirty="0">
                <a:solidFill>
                  <a:srgbClr val="000000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2864927" y="5349051"/>
              <a:ext cx="213454" cy="108000"/>
            </a:xfrm>
            <a:prstGeom prst="rect">
              <a:avLst/>
            </a:prstGeom>
            <a:solidFill>
              <a:srgbClr val="F6BB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0"/>
                </a:spcBef>
                <a:spcAft>
                  <a:spcPct val="50000"/>
                </a:spcAft>
              </a:pPr>
              <a:endParaRPr lang="en-GB" sz="1200">
                <a:solidFill>
                  <a:srgbClr val="FFFFFF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2864927" y="5490867"/>
              <a:ext cx="213454" cy="10800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0"/>
                </a:spcBef>
                <a:spcAft>
                  <a:spcPct val="50000"/>
                </a:spcAft>
              </a:pPr>
              <a:endParaRPr lang="en-GB" sz="1200">
                <a:solidFill>
                  <a:srgbClr val="FFFFFF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3081345" y="5349051"/>
              <a:ext cx="711513" cy="108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0"/>
                </a:spcBef>
                <a:spcAft>
                  <a:spcPct val="50000"/>
                </a:spcAft>
              </a:pPr>
              <a:r>
                <a:rPr lang="hr-HR" sz="900" dirty="0" smtClean="0">
                  <a:solidFill>
                    <a:srgbClr val="000000"/>
                  </a:solidFill>
                  <a:ea typeface="ＭＳ Ｐゴシック" charset="0"/>
                  <a:cs typeface="Arial" charset="0"/>
                </a:rPr>
                <a:t>Srednji</a:t>
              </a:r>
              <a:endParaRPr lang="en-GB" sz="900" dirty="0">
                <a:solidFill>
                  <a:srgbClr val="000000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>
              <a:off x="3081345" y="5490867"/>
              <a:ext cx="711513" cy="108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0"/>
                </a:spcBef>
                <a:spcAft>
                  <a:spcPct val="50000"/>
                </a:spcAft>
              </a:pPr>
              <a:r>
                <a:rPr lang="hr-HR" sz="900" dirty="0" smtClean="0">
                  <a:solidFill>
                    <a:srgbClr val="000000"/>
                  </a:solidFill>
                  <a:ea typeface="ＭＳ Ｐゴシック" charset="0"/>
                  <a:cs typeface="Arial" charset="0"/>
                </a:rPr>
                <a:t>Mali</a:t>
              </a:r>
              <a:endParaRPr lang="en-GB" sz="900" dirty="0">
                <a:solidFill>
                  <a:srgbClr val="000000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04" name="Rectangle 103"/>
            <p:cNvSpPr/>
            <p:nvPr/>
          </p:nvSpPr>
          <p:spPr bwMode="auto">
            <a:xfrm>
              <a:off x="2864927" y="5207308"/>
              <a:ext cx="213454" cy="108000"/>
            </a:xfrm>
            <a:prstGeom prst="rect">
              <a:avLst/>
            </a:prstGeom>
            <a:solidFill>
              <a:srgbClr val="FF818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0"/>
                </a:spcBef>
                <a:spcAft>
                  <a:spcPct val="50000"/>
                </a:spcAft>
              </a:pPr>
              <a:endParaRPr lang="en-GB" sz="1200" dirty="0">
                <a:solidFill>
                  <a:srgbClr val="FFFFFF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05" name="Rectangle 104"/>
            <p:cNvSpPr/>
            <p:nvPr/>
          </p:nvSpPr>
          <p:spPr bwMode="auto">
            <a:xfrm>
              <a:off x="3081345" y="5207308"/>
              <a:ext cx="711513" cy="108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0"/>
                </a:spcBef>
                <a:spcAft>
                  <a:spcPct val="50000"/>
                </a:spcAft>
              </a:pPr>
              <a:r>
                <a:rPr lang="hr-HR" sz="900" dirty="0" smtClean="0">
                  <a:solidFill>
                    <a:srgbClr val="000000"/>
                  </a:solidFill>
                  <a:ea typeface="ＭＳ Ｐゴシック" charset="0"/>
                  <a:cs typeface="Arial" charset="0"/>
                </a:rPr>
                <a:t>Veliki</a:t>
              </a:r>
              <a:endParaRPr lang="en-GB" sz="900" dirty="0">
                <a:solidFill>
                  <a:srgbClr val="000000"/>
                </a:solidFill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147965" y="6473873"/>
            <a:ext cx="81213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" i="1" dirty="0">
                <a:solidFill>
                  <a:srgbClr val="000000"/>
                </a:solidFill>
              </a:rPr>
              <a:t>N</a:t>
            </a:r>
            <a:r>
              <a:rPr lang="hr-HR" sz="650" i="1" dirty="0">
                <a:solidFill>
                  <a:srgbClr val="000000"/>
                </a:solidFill>
              </a:rPr>
              <a:t>apomena</a:t>
            </a:r>
            <a:r>
              <a:rPr lang="en-GB" sz="650" i="1" dirty="0">
                <a:solidFill>
                  <a:srgbClr val="000000"/>
                </a:solidFill>
              </a:rPr>
              <a:t>: </a:t>
            </a:r>
            <a:r>
              <a:rPr lang="en-GB" sz="650" dirty="0">
                <a:solidFill>
                  <a:srgbClr val="000000"/>
                </a:solidFill>
              </a:rPr>
              <a:t>Tran</a:t>
            </a:r>
            <a:r>
              <a:rPr lang="hr-HR" sz="650" dirty="0">
                <a:solidFill>
                  <a:srgbClr val="000000"/>
                </a:solidFill>
              </a:rPr>
              <a:t>zicijski izazovi </a:t>
            </a:r>
            <a:r>
              <a:rPr lang="en-GB" sz="650" dirty="0">
                <a:solidFill>
                  <a:srgbClr val="000000"/>
                </a:solidFill>
              </a:rPr>
              <a:t>2015 </a:t>
            </a:r>
            <a:r>
              <a:rPr lang="hr-HR" sz="650" dirty="0">
                <a:solidFill>
                  <a:srgbClr val="000000"/>
                </a:solidFill>
              </a:rPr>
              <a:t>procijenjeni prema EBRD-ovoj metodologiji. Tranzicijski izazov Inkluzije je izražen kao aritmetički prosjek ocjena pod-komponenti</a:t>
            </a:r>
            <a:r>
              <a:rPr lang="en-GB" sz="650" dirty="0">
                <a:solidFill>
                  <a:srgbClr val="000000"/>
                </a:solidFill>
              </a:rPr>
              <a:t>. </a:t>
            </a:r>
            <a:r>
              <a:rPr lang="hr-HR" sz="650" dirty="0">
                <a:solidFill>
                  <a:srgbClr val="000000"/>
                </a:solidFill>
              </a:rPr>
              <a:t>Aktivnosti IFI prikazane na osnovu javno dostupnih informacija</a:t>
            </a:r>
            <a:r>
              <a:rPr lang="en-GB" sz="650" dirty="0">
                <a:solidFill>
                  <a:srgbClr val="000000"/>
                </a:solidFill>
              </a:rPr>
              <a:t>. </a:t>
            </a:r>
            <a:r>
              <a:rPr lang="hr-HR" sz="650" dirty="0">
                <a:solidFill>
                  <a:srgbClr val="000000"/>
                </a:solidFill>
              </a:rPr>
              <a:t>Značajna IFI ulaganja definirana kao projekti iznad </a:t>
            </a:r>
            <a:r>
              <a:rPr lang="en-GB" sz="650" dirty="0">
                <a:solidFill>
                  <a:srgbClr val="000000"/>
                </a:solidFill>
              </a:rPr>
              <a:t> 5% </a:t>
            </a:r>
            <a:r>
              <a:rPr lang="hr-HR" sz="650" dirty="0">
                <a:solidFill>
                  <a:srgbClr val="000000"/>
                </a:solidFill>
              </a:rPr>
              <a:t>godišnjih ulaganja i potpisani od </a:t>
            </a:r>
            <a:r>
              <a:rPr lang="en-GB" sz="650" dirty="0">
                <a:solidFill>
                  <a:schemeClr val="accent6"/>
                </a:solidFill>
              </a:rPr>
              <a:t>2013. (1) EU: </a:t>
            </a:r>
            <a:r>
              <a:rPr lang="hr-HR" sz="650" dirty="0">
                <a:solidFill>
                  <a:schemeClr val="accent6"/>
                </a:solidFill>
              </a:rPr>
              <a:t>U </a:t>
            </a:r>
            <a:r>
              <a:rPr lang="en-GB" sz="650" dirty="0">
                <a:solidFill>
                  <a:schemeClr val="accent6"/>
                </a:solidFill>
              </a:rPr>
              <a:t>2014, </a:t>
            </a:r>
            <a:r>
              <a:rPr lang="hr-HR" sz="650" dirty="0">
                <a:solidFill>
                  <a:schemeClr val="accent6"/>
                </a:solidFill>
              </a:rPr>
              <a:t>indikativno</a:t>
            </a:r>
            <a:r>
              <a:rPr lang="en-GB" sz="650" dirty="0">
                <a:solidFill>
                  <a:schemeClr val="accent6"/>
                </a:solidFill>
              </a:rPr>
              <a:t> EUR 15 </a:t>
            </a:r>
            <a:r>
              <a:rPr lang="hr-HR" sz="650" dirty="0">
                <a:solidFill>
                  <a:schemeClr val="accent6"/>
                </a:solidFill>
              </a:rPr>
              <a:t>miliona je dato za popravak šteta od poplava.</a:t>
            </a:r>
            <a:r>
              <a:rPr lang="en-GB" sz="650" dirty="0">
                <a:solidFill>
                  <a:schemeClr val="accent6"/>
                </a:solidFill>
              </a:rPr>
              <a:t> EUR 18 </a:t>
            </a:r>
            <a:r>
              <a:rPr lang="hr-HR" sz="650" dirty="0">
                <a:solidFill>
                  <a:schemeClr val="accent6"/>
                </a:solidFill>
              </a:rPr>
              <a:t>miliona</a:t>
            </a:r>
            <a:r>
              <a:rPr lang="en-GB" sz="650" dirty="0">
                <a:solidFill>
                  <a:schemeClr val="accent6"/>
                </a:solidFill>
              </a:rPr>
              <a:t> </a:t>
            </a:r>
            <a:r>
              <a:rPr lang="hr-HR" sz="650" dirty="0">
                <a:solidFill>
                  <a:schemeClr val="accent6"/>
                </a:solidFill>
              </a:rPr>
              <a:t>za  </a:t>
            </a:r>
            <a:r>
              <a:rPr lang="en-GB" sz="650" dirty="0">
                <a:solidFill>
                  <a:schemeClr val="accent6"/>
                </a:solidFill>
              </a:rPr>
              <a:t>2015 </a:t>
            </a:r>
            <a:r>
              <a:rPr lang="hr-HR" sz="650" dirty="0">
                <a:solidFill>
                  <a:schemeClr val="accent6"/>
                </a:solidFill>
              </a:rPr>
              <a:t>i</a:t>
            </a:r>
            <a:r>
              <a:rPr lang="en-GB" sz="650" dirty="0">
                <a:solidFill>
                  <a:schemeClr val="accent6"/>
                </a:solidFill>
              </a:rPr>
              <a:t> 2016, a EUR 12 </a:t>
            </a:r>
            <a:r>
              <a:rPr lang="hr-HR" sz="650" dirty="0">
                <a:solidFill>
                  <a:schemeClr val="accent6"/>
                </a:solidFill>
              </a:rPr>
              <a:t>miliona</a:t>
            </a:r>
            <a:r>
              <a:rPr lang="en-GB" sz="650" dirty="0">
                <a:solidFill>
                  <a:schemeClr val="accent6"/>
                </a:solidFill>
              </a:rPr>
              <a:t> </a:t>
            </a:r>
            <a:r>
              <a:rPr lang="hr-HR" sz="650" dirty="0">
                <a:solidFill>
                  <a:schemeClr val="accent6"/>
                </a:solidFill>
              </a:rPr>
              <a:t>za</a:t>
            </a:r>
            <a:r>
              <a:rPr lang="en-GB" sz="650" dirty="0">
                <a:solidFill>
                  <a:schemeClr val="accent6"/>
                </a:solidFill>
              </a:rPr>
              <a:t> 2017 </a:t>
            </a:r>
            <a:r>
              <a:rPr lang="hr-HR" sz="650" dirty="0">
                <a:solidFill>
                  <a:schemeClr val="accent6"/>
                </a:solidFill>
              </a:rPr>
              <a:t>su indikativno alocirani za Regionalni stambeni program</a:t>
            </a:r>
            <a:r>
              <a:rPr lang="en-GB" sz="650" dirty="0">
                <a:solidFill>
                  <a:schemeClr val="accent6"/>
                </a:solidFill>
              </a:rPr>
              <a:t>, </a:t>
            </a:r>
            <a:r>
              <a:rPr lang="hr-HR" sz="650" dirty="0">
                <a:solidFill>
                  <a:schemeClr val="accent6"/>
                </a:solidFill>
              </a:rPr>
              <a:t>koji se implementira unutar okvira </a:t>
            </a:r>
            <a:r>
              <a:rPr lang="en-GB" sz="650" dirty="0">
                <a:solidFill>
                  <a:schemeClr val="accent6"/>
                </a:solidFill>
              </a:rPr>
              <a:t>IPA </a:t>
            </a:r>
            <a:r>
              <a:rPr lang="hr-HR" sz="650" dirty="0">
                <a:solidFill>
                  <a:schemeClr val="accent6"/>
                </a:solidFill>
              </a:rPr>
              <a:t>programa za više država</a:t>
            </a:r>
            <a:r>
              <a:rPr lang="en-GB" sz="650" dirty="0">
                <a:solidFill>
                  <a:schemeClr val="accent6"/>
                </a:solidFill>
              </a:rPr>
              <a:t>.</a:t>
            </a:r>
          </a:p>
          <a:p>
            <a:endParaRPr lang="en-GB" sz="650" dirty="0">
              <a:solidFill>
                <a:schemeClr val="accent6"/>
              </a:solidFill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4174772" y="3029556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3655233" y="3029556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3156301" y="3019579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€P</a:t>
            </a:r>
          </a:p>
        </p:txBody>
      </p:sp>
      <p:sp>
        <p:nvSpPr>
          <p:cNvPr id="39" name="Oval 38"/>
          <p:cNvSpPr/>
          <p:nvPr/>
        </p:nvSpPr>
        <p:spPr bwMode="auto">
          <a:xfrm>
            <a:off x="2388577" y="3029556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</a:t>
            </a:r>
          </a:p>
        </p:txBody>
      </p:sp>
      <p:sp>
        <p:nvSpPr>
          <p:cNvPr id="40" name="Oval 39"/>
          <p:cNvSpPr/>
          <p:nvPr/>
        </p:nvSpPr>
        <p:spPr bwMode="auto">
          <a:xfrm>
            <a:off x="5447206" y="3020268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</a:t>
            </a:r>
          </a:p>
        </p:txBody>
      </p:sp>
      <p:sp>
        <p:nvSpPr>
          <p:cNvPr id="41" name="Oval 40"/>
          <p:cNvSpPr/>
          <p:nvPr/>
        </p:nvSpPr>
        <p:spPr bwMode="auto">
          <a:xfrm>
            <a:off x="1622162" y="3361198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€P</a:t>
            </a:r>
          </a:p>
        </p:txBody>
      </p:sp>
      <p:sp>
        <p:nvSpPr>
          <p:cNvPr id="44" name="Oval 43"/>
          <p:cNvSpPr/>
          <p:nvPr/>
        </p:nvSpPr>
        <p:spPr bwMode="auto">
          <a:xfrm>
            <a:off x="5447206" y="3361198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€P</a:t>
            </a:r>
          </a:p>
        </p:txBody>
      </p:sp>
      <p:sp>
        <p:nvSpPr>
          <p:cNvPr id="45" name="Oval 44"/>
          <p:cNvSpPr/>
          <p:nvPr/>
        </p:nvSpPr>
        <p:spPr bwMode="auto">
          <a:xfrm>
            <a:off x="2645769" y="3361198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</a:t>
            </a:r>
          </a:p>
        </p:txBody>
      </p:sp>
      <p:sp>
        <p:nvSpPr>
          <p:cNvPr id="47" name="Oval 46"/>
          <p:cNvSpPr/>
          <p:nvPr/>
        </p:nvSpPr>
        <p:spPr bwMode="auto">
          <a:xfrm>
            <a:off x="1134469" y="3361198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58595B"/>
                </a:solidFill>
              </a:rPr>
              <a:t>€</a:t>
            </a:r>
            <a:endParaRPr lang="en-GB" sz="700" b="1" dirty="0">
              <a:solidFill>
                <a:srgbClr val="58595B"/>
              </a:solidFill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3156301" y="3361198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</a:t>
            </a:r>
          </a:p>
        </p:txBody>
      </p:sp>
      <p:sp>
        <p:nvSpPr>
          <p:cNvPr id="49" name="Oval 48"/>
          <p:cNvSpPr/>
          <p:nvPr/>
        </p:nvSpPr>
        <p:spPr bwMode="auto">
          <a:xfrm>
            <a:off x="3411166" y="3361198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</a:t>
            </a:r>
          </a:p>
        </p:txBody>
      </p:sp>
      <p:sp>
        <p:nvSpPr>
          <p:cNvPr id="50" name="Oval 49"/>
          <p:cNvSpPr/>
          <p:nvPr/>
        </p:nvSpPr>
        <p:spPr bwMode="auto">
          <a:xfrm>
            <a:off x="2645769" y="3693598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</a:t>
            </a:r>
          </a:p>
        </p:txBody>
      </p:sp>
      <p:sp>
        <p:nvSpPr>
          <p:cNvPr id="51" name="Oval 50"/>
          <p:cNvSpPr/>
          <p:nvPr/>
        </p:nvSpPr>
        <p:spPr bwMode="auto">
          <a:xfrm>
            <a:off x="5447206" y="3691496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</a:t>
            </a:r>
          </a:p>
        </p:txBody>
      </p:sp>
      <p:sp>
        <p:nvSpPr>
          <p:cNvPr id="52" name="Oval 51"/>
          <p:cNvSpPr/>
          <p:nvPr/>
        </p:nvSpPr>
        <p:spPr bwMode="auto">
          <a:xfrm>
            <a:off x="2388577" y="3691496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</a:t>
            </a:r>
          </a:p>
        </p:txBody>
      </p:sp>
      <p:sp>
        <p:nvSpPr>
          <p:cNvPr id="53" name="Oval 52"/>
          <p:cNvSpPr/>
          <p:nvPr/>
        </p:nvSpPr>
        <p:spPr bwMode="auto">
          <a:xfrm>
            <a:off x="3655233" y="3691496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54" name="Oval 53"/>
          <p:cNvSpPr/>
          <p:nvPr/>
        </p:nvSpPr>
        <p:spPr bwMode="auto">
          <a:xfrm>
            <a:off x="4174772" y="3679672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4936608" y="3682712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</a:t>
            </a:r>
          </a:p>
        </p:txBody>
      </p:sp>
      <p:sp>
        <p:nvSpPr>
          <p:cNvPr id="65" name="Oval 64"/>
          <p:cNvSpPr/>
          <p:nvPr/>
        </p:nvSpPr>
        <p:spPr bwMode="auto">
          <a:xfrm>
            <a:off x="5698608" y="3992252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58595B"/>
                </a:solidFill>
              </a:rPr>
              <a:t>€P</a:t>
            </a:r>
            <a:endParaRPr lang="en-GB" sz="700" b="1" dirty="0">
              <a:solidFill>
                <a:srgbClr val="58595B"/>
              </a:solidFill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5957718" y="3992252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58595B"/>
                </a:solidFill>
              </a:rPr>
              <a:t>€P</a:t>
            </a:r>
            <a:endParaRPr lang="en-GB" sz="700" b="1" dirty="0">
              <a:solidFill>
                <a:srgbClr val="58595B"/>
              </a:solidFill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6211296" y="3994504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58595B"/>
                </a:solidFill>
              </a:rPr>
              <a:t>€P</a:t>
            </a:r>
            <a:endParaRPr lang="en-GB" sz="700" b="1" dirty="0">
              <a:solidFill>
                <a:srgbClr val="58595B"/>
              </a:solidFill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4174772" y="3992252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€P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70" name="Oval 69"/>
          <p:cNvSpPr/>
          <p:nvPr/>
        </p:nvSpPr>
        <p:spPr bwMode="auto">
          <a:xfrm>
            <a:off x="5447206" y="3998616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58595B"/>
                </a:solidFill>
              </a:rPr>
              <a:t>€P</a:t>
            </a:r>
            <a:endParaRPr lang="en-GB" sz="700" b="1" dirty="0">
              <a:solidFill>
                <a:srgbClr val="58595B"/>
              </a:solidFill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1134469" y="4312292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3655233" y="4312292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74" name="Oval 73"/>
          <p:cNvSpPr/>
          <p:nvPr/>
        </p:nvSpPr>
        <p:spPr bwMode="auto">
          <a:xfrm>
            <a:off x="5957718" y="4304044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€P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6211296" y="4304044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€P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2388577" y="4312292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58595B"/>
                </a:solidFill>
              </a:rPr>
              <a:t>P</a:t>
            </a:r>
            <a:endParaRPr lang="en-GB" sz="700" b="1" dirty="0">
              <a:solidFill>
                <a:srgbClr val="58595B"/>
              </a:solidFill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5447206" y="4312292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58595B"/>
                </a:solidFill>
              </a:rPr>
              <a:t>P</a:t>
            </a:r>
            <a:endParaRPr lang="en-GB" sz="700" b="1" dirty="0">
              <a:solidFill>
                <a:srgbClr val="58595B"/>
              </a:solidFill>
            </a:endParaRPr>
          </a:p>
        </p:txBody>
      </p:sp>
      <p:sp>
        <p:nvSpPr>
          <p:cNvPr id="78" name="Oval 77"/>
          <p:cNvSpPr/>
          <p:nvPr/>
        </p:nvSpPr>
        <p:spPr bwMode="auto">
          <a:xfrm>
            <a:off x="1622162" y="4312292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€P</a:t>
            </a:r>
          </a:p>
        </p:txBody>
      </p:sp>
      <p:sp>
        <p:nvSpPr>
          <p:cNvPr id="81" name="Oval 80"/>
          <p:cNvSpPr/>
          <p:nvPr/>
        </p:nvSpPr>
        <p:spPr bwMode="auto">
          <a:xfrm>
            <a:off x="3655233" y="4624467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82" name="Oval 81"/>
          <p:cNvSpPr/>
          <p:nvPr/>
        </p:nvSpPr>
        <p:spPr bwMode="auto">
          <a:xfrm>
            <a:off x="4174772" y="4609227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83" name="Oval 82"/>
          <p:cNvSpPr/>
          <p:nvPr/>
        </p:nvSpPr>
        <p:spPr bwMode="auto">
          <a:xfrm>
            <a:off x="5447206" y="4624467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84" name="Oval 83"/>
          <p:cNvSpPr/>
          <p:nvPr/>
        </p:nvSpPr>
        <p:spPr bwMode="auto">
          <a:xfrm>
            <a:off x="1622162" y="4624467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87" name="Oval 86"/>
          <p:cNvSpPr/>
          <p:nvPr/>
        </p:nvSpPr>
        <p:spPr bwMode="auto">
          <a:xfrm>
            <a:off x="1385276" y="4623839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€P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89" name="Oval 88"/>
          <p:cNvSpPr/>
          <p:nvPr/>
        </p:nvSpPr>
        <p:spPr bwMode="auto">
          <a:xfrm>
            <a:off x="1883612" y="4940942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€P</a:t>
            </a:r>
          </a:p>
        </p:txBody>
      </p:sp>
      <p:sp>
        <p:nvSpPr>
          <p:cNvPr id="90" name="Oval 89"/>
          <p:cNvSpPr/>
          <p:nvPr/>
        </p:nvSpPr>
        <p:spPr bwMode="auto">
          <a:xfrm>
            <a:off x="2645769" y="4940942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€P</a:t>
            </a:r>
          </a:p>
        </p:txBody>
      </p:sp>
      <p:sp>
        <p:nvSpPr>
          <p:cNvPr id="91" name="Oval 90"/>
          <p:cNvSpPr/>
          <p:nvPr/>
        </p:nvSpPr>
        <p:spPr bwMode="auto">
          <a:xfrm>
            <a:off x="2901666" y="4946959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€P</a:t>
            </a:r>
          </a:p>
        </p:txBody>
      </p:sp>
      <p:sp>
        <p:nvSpPr>
          <p:cNvPr id="92" name="Oval 91"/>
          <p:cNvSpPr/>
          <p:nvPr/>
        </p:nvSpPr>
        <p:spPr bwMode="auto">
          <a:xfrm>
            <a:off x="4174772" y="4946959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93" name="Oval 92"/>
          <p:cNvSpPr/>
          <p:nvPr/>
        </p:nvSpPr>
        <p:spPr bwMode="auto">
          <a:xfrm>
            <a:off x="3655233" y="4946959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94" name="Oval 93"/>
          <p:cNvSpPr/>
          <p:nvPr/>
        </p:nvSpPr>
        <p:spPr bwMode="auto">
          <a:xfrm>
            <a:off x="5447206" y="4946959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€P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95" name="Oval 94"/>
          <p:cNvSpPr/>
          <p:nvPr/>
        </p:nvSpPr>
        <p:spPr bwMode="auto">
          <a:xfrm>
            <a:off x="5698608" y="4946959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96" name="Oval 95"/>
          <p:cNvSpPr/>
          <p:nvPr/>
        </p:nvSpPr>
        <p:spPr bwMode="auto">
          <a:xfrm>
            <a:off x="3156301" y="4946959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€P</a:t>
            </a:r>
          </a:p>
        </p:txBody>
      </p:sp>
      <p:sp>
        <p:nvSpPr>
          <p:cNvPr id="97" name="Oval 96"/>
          <p:cNvSpPr/>
          <p:nvPr/>
        </p:nvSpPr>
        <p:spPr bwMode="auto">
          <a:xfrm>
            <a:off x="3411166" y="4952976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€P</a:t>
            </a:r>
          </a:p>
        </p:txBody>
      </p:sp>
      <p:sp>
        <p:nvSpPr>
          <p:cNvPr id="98" name="Oval 97"/>
          <p:cNvSpPr/>
          <p:nvPr/>
        </p:nvSpPr>
        <p:spPr bwMode="auto">
          <a:xfrm>
            <a:off x="2388577" y="4956484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€P</a:t>
            </a:r>
          </a:p>
        </p:txBody>
      </p:sp>
      <p:sp>
        <p:nvSpPr>
          <p:cNvPr id="99" name="Oval 98"/>
          <p:cNvSpPr/>
          <p:nvPr/>
        </p:nvSpPr>
        <p:spPr bwMode="auto">
          <a:xfrm>
            <a:off x="4936608" y="4946959"/>
            <a:ext cx="180000" cy="180000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>
                <a:solidFill>
                  <a:srgbClr val="58595B"/>
                </a:solidFill>
              </a:rPr>
              <a:t>€P</a:t>
            </a:r>
          </a:p>
        </p:txBody>
      </p:sp>
      <p:sp>
        <p:nvSpPr>
          <p:cNvPr id="112" name="Oval 111"/>
          <p:cNvSpPr/>
          <p:nvPr/>
        </p:nvSpPr>
        <p:spPr bwMode="auto">
          <a:xfrm>
            <a:off x="5957718" y="4958171"/>
            <a:ext cx="180000" cy="1800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729" indent="-342729" algn="ctr">
              <a:spcAft>
                <a:spcPct val="50000"/>
              </a:spcAft>
            </a:pPr>
            <a:r>
              <a:rPr lang="en-GB" sz="700" b="1" dirty="0" smtClean="0">
                <a:solidFill>
                  <a:srgbClr val="FFFFFF"/>
                </a:solidFill>
              </a:rPr>
              <a:t>€P</a:t>
            </a:r>
            <a:endParaRPr lang="en-GB" sz="700" b="1" dirty="0">
              <a:solidFill>
                <a:srgbClr val="FFFFFF"/>
              </a:solidFill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0" y="5558418"/>
            <a:ext cx="1396397" cy="24322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9956" tIns="46777" rIns="89956" bIns="46777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marL="342729"/>
            <a:r>
              <a:rPr lang="hr-HR" sz="900" dirty="0" smtClean="0">
                <a:solidFill>
                  <a:srgbClr val="000000"/>
                </a:solidFill>
              </a:rPr>
              <a:t>Oblast značajnih  investicija</a:t>
            </a:r>
            <a:endParaRPr lang="en-GB" sz="900" dirty="0">
              <a:solidFill>
                <a:srgbClr val="000000"/>
              </a:solidFill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268002" y="5937228"/>
            <a:ext cx="1266794" cy="24246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9956" tIns="46777" rIns="89956" bIns="46777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marL="342729" indent="-342729"/>
            <a:endParaRPr lang="hr-HR" sz="900" dirty="0" smtClean="0">
              <a:solidFill>
                <a:srgbClr val="000000"/>
              </a:solidFill>
            </a:endParaRPr>
          </a:p>
          <a:p>
            <a:pPr marL="342729" indent="-342729"/>
            <a:endParaRPr lang="hr-HR" sz="900" dirty="0">
              <a:solidFill>
                <a:srgbClr val="000000"/>
              </a:solidFill>
            </a:endParaRPr>
          </a:p>
          <a:p>
            <a:r>
              <a:rPr lang="hr-HR" sz="900" dirty="0" smtClean="0">
                <a:solidFill>
                  <a:srgbClr val="000000"/>
                </a:solidFill>
              </a:rPr>
              <a:t> Oblast značajnog dijaloga o politikama</a:t>
            </a:r>
            <a:endParaRPr lang="en-GB" sz="900" dirty="0">
              <a:solidFill>
                <a:srgbClr val="000000"/>
              </a:solidFill>
            </a:endParaRPr>
          </a:p>
        </p:txBody>
      </p:sp>
      <p:sp>
        <p:nvSpPr>
          <p:cNvPr id="106" name="Rectangle 105"/>
          <p:cNvSpPr/>
          <p:nvPr/>
        </p:nvSpPr>
        <p:spPr bwMode="auto">
          <a:xfrm>
            <a:off x="1660796" y="5624535"/>
            <a:ext cx="1323889" cy="54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9956" tIns="46777" rIns="89956" bIns="46777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marL="342729" indent="-342729"/>
            <a:endParaRPr lang="hr-HR" sz="900" dirty="0" smtClean="0">
              <a:solidFill>
                <a:srgbClr val="000000"/>
              </a:solidFill>
            </a:endParaRPr>
          </a:p>
          <a:p>
            <a:pPr marL="342729" indent="-342729"/>
            <a:r>
              <a:rPr lang="en-GB" sz="900" dirty="0" err="1" smtClean="0">
                <a:solidFill>
                  <a:srgbClr val="000000"/>
                </a:solidFill>
              </a:rPr>
              <a:t>Fo</a:t>
            </a:r>
            <a:r>
              <a:rPr lang="hr-HR" sz="900" dirty="0" smtClean="0">
                <a:solidFill>
                  <a:srgbClr val="000000"/>
                </a:solidFill>
              </a:rPr>
              <a:t>k</a:t>
            </a:r>
            <a:r>
              <a:rPr lang="en-GB" sz="900" dirty="0" smtClean="0">
                <a:solidFill>
                  <a:srgbClr val="000000"/>
                </a:solidFill>
              </a:rPr>
              <a:t>us </a:t>
            </a:r>
            <a:r>
              <a:rPr lang="hr-HR" sz="900" dirty="0" smtClean="0">
                <a:solidFill>
                  <a:srgbClr val="000000"/>
                </a:solidFill>
              </a:rPr>
              <a:t>uglavnom </a:t>
            </a:r>
          </a:p>
          <a:p>
            <a:pPr marL="342729" indent="-342729"/>
            <a:r>
              <a:rPr lang="hr-HR" sz="900" dirty="0" smtClean="0">
                <a:solidFill>
                  <a:srgbClr val="000000"/>
                </a:solidFill>
              </a:rPr>
              <a:t>na privatnom sektoru</a:t>
            </a:r>
            <a:endParaRPr lang="en-GB" sz="900" dirty="0">
              <a:solidFill>
                <a:srgbClr val="000000"/>
              </a:solidFill>
            </a:endParaRPr>
          </a:p>
        </p:txBody>
      </p:sp>
      <p:sp>
        <p:nvSpPr>
          <p:cNvPr id="107" name="Rectangle 106"/>
          <p:cNvSpPr/>
          <p:nvPr/>
        </p:nvSpPr>
        <p:spPr bwMode="auto">
          <a:xfrm>
            <a:off x="1664124" y="6147909"/>
            <a:ext cx="1235088" cy="54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9956" tIns="46777" rIns="89956" bIns="46777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marL="342729" indent="-342729"/>
            <a:r>
              <a:rPr lang="en-GB" sz="900" dirty="0" err="1" smtClean="0">
                <a:solidFill>
                  <a:srgbClr val="000000"/>
                </a:solidFill>
              </a:rPr>
              <a:t>Fo</a:t>
            </a:r>
            <a:r>
              <a:rPr lang="hr-HR" sz="900" dirty="0" smtClean="0">
                <a:solidFill>
                  <a:srgbClr val="000000"/>
                </a:solidFill>
              </a:rPr>
              <a:t>kus uglavnom</a:t>
            </a:r>
            <a:r>
              <a:rPr lang="en-GB" sz="900" dirty="0" smtClean="0">
                <a:solidFill>
                  <a:srgbClr val="000000"/>
                </a:solidFill>
              </a:rPr>
              <a:t> </a:t>
            </a:r>
            <a:endParaRPr lang="en-GB" sz="900" dirty="0">
              <a:solidFill>
                <a:srgbClr val="000000"/>
              </a:solidFill>
            </a:endParaRPr>
          </a:p>
          <a:p>
            <a:pPr marL="342729" indent="-342729"/>
            <a:r>
              <a:rPr lang="hr-HR" sz="900" dirty="0">
                <a:solidFill>
                  <a:srgbClr val="000000"/>
                </a:solidFill>
              </a:rPr>
              <a:t>n</a:t>
            </a:r>
            <a:r>
              <a:rPr lang="hr-HR" sz="900" dirty="0" smtClean="0">
                <a:solidFill>
                  <a:srgbClr val="000000"/>
                </a:solidFill>
              </a:rPr>
              <a:t>a javnom sektoru</a:t>
            </a:r>
            <a:endParaRPr lang="en-GB" sz="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4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8280" y="1033182"/>
            <a:ext cx="5590623" cy="544681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5934075" y="1033183"/>
            <a:ext cx="2958405" cy="544681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719291"/>
              </p:ext>
            </p:extLst>
          </p:nvPr>
        </p:nvGraphicFramePr>
        <p:xfrm>
          <a:off x="5847603" y="1351381"/>
          <a:ext cx="3168353" cy="5128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3"/>
              </a:tblGrid>
              <a:tr h="5128620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Procjena i upravljanje okolinskim i socijalnim</a:t>
                      </a:r>
                      <a:r>
                        <a:rPr lang="hr-HR" sz="75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(E</a:t>
                      </a:r>
                      <a:r>
                        <a:rPr lang="en-GB" sz="75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&amp;S</a:t>
                      </a:r>
                      <a:r>
                        <a:rPr lang="hr-HR" sz="75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 uticajima, uključivanje </a:t>
                      </a:r>
                      <a:r>
                        <a:rPr lang="hr-BA" sz="750" b="1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zainteresiranih</a:t>
                      </a:r>
                      <a:r>
                        <a:rPr lang="en-GB" sz="75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750" b="1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strana</a:t>
                      </a:r>
                      <a:r>
                        <a:rPr lang="hr-HR" sz="75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sigurati da direktni, indirektni i kumulativni </a:t>
                      </a:r>
                      <a:r>
                        <a:rPr lang="en-GB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E&amp;S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uticaji projekata</a:t>
                      </a:r>
                      <a:r>
                        <a:rPr lang="en-GB" sz="750" b="0" kern="1200" baseline="300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</a:t>
                      </a:r>
                      <a:r>
                        <a:rPr lang="en-GB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budu odgovarajuće procijenjeni i ublaženi, raditi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sa klijentima da se osigura njihov dovoljan </a:t>
                      </a:r>
                      <a:r>
                        <a:rPr lang="en-GB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E&amp;S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kapacitet. Osigurati adekvatan nivo uključivanja zainteresiranih strana.</a:t>
                      </a:r>
                      <a:endParaRPr lang="en-GB" sz="750" b="0" kern="120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Radna snaga i uvjeti rada</a:t>
                      </a:r>
                      <a:r>
                        <a:rPr lang="en-GB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Osigurati da klijentove politike ljudskih resursa i radne prakse budu usklađene sa </a:t>
                      </a:r>
                      <a:r>
                        <a:rPr lang="en-GB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EBRD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Politikom,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kako bi se smanjila potencijalna diskriminacija na radnom mjestu, naročito u odnosu na bilo kakvo smanjivanje broja zaposlenih zbog privatizacije </a:t>
                      </a:r>
                      <a:r>
                        <a:rPr lang="hr-HR" sz="750" b="0" kern="1200" baseline="0" noProof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SoE-a</a:t>
                      </a:r>
                      <a:r>
                        <a:rPr lang="en-GB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 promovirale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jednake mogućnosti.</a:t>
                      </a:r>
                      <a:r>
                        <a:rPr lang="en-GB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Efikasnost resursa, sprječavanje i kontrola zagađenja</a:t>
                      </a:r>
                      <a:r>
                        <a:rPr lang="en-GB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Pomoći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 implementaciji EU direktiva na lokalnom i državnom nivou putem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dijaloga o politikama i izgradnje kapaciteta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 Podržati pripremu i implementiranje Akcionih planova za zelene gradove.</a:t>
                      </a:r>
                      <a:endParaRPr lang="en-GB" sz="750" b="0" kern="120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Zdravlje i sigurnost: 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Pomoći u poboljšanju zaštite na radu i zaštite zdravlja zajednice, </a:t>
                      </a:r>
                      <a:r>
                        <a:rPr lang="en-GB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750" b="0" i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inter alia</a:t>
                      </a:r>
                      <a:r>
                        <a:rPr lang="en-GB" sz="750" b="0" i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750" b="0" i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 projektima infrastrukture i energetike</a:t>
                      </a:r>
                      <a:r>
                        <a:rPr lang="en-GB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Sredstva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tehničke pomoći mogu biti potrebna za poboljšanje sigurnosti u prometu.</a:t>
                      </a:r>
                      <a:endParaRPr lang="en-GB" sz="750" b="0" kern="120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Otkup zemljišta, nedobrovoljno preseljenje i ekonomsko raseljavanje</a:t>
                      </a:r>
                      <a:r>
                        <a:rPr lang="en-GB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Linearni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infrastrukturni projekti mogu zahtijevati otkup zemljišta i imovine</a:t>
                      </a:r>
                      <a:r>
                        <a:rPr lang="en-GB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stoga će klijenti možda trebati pomoći u registraciji vlasničkih prava na zemljište</a:t>
                      </a:r>
                      <a:r>
                        <a:rPr lang="en-GB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Tamo gdje korisnici nemaju zakonska vlasnička prava</a:t>
                      </a:r>
                      <a:r>
                        <a:rPr lang="en-GB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klijenti će morati osigurati da kompenzacije i ponovno uspostavljanje sredstava za život budu u skladu sa zahtjevima Banke.</a:t>
                      </a:r>
                      <a:endParaRPr lang="en-GB" sz="750" b="0" kern="120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Očuvanje biološke raznovrsnosti i održivo upravljanje živim prirodnim resursima</a:t>
                      </a:r>
                      <a:r>
                        <a:rPr lang="en-GB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Projekti</a:t>
                      </a:r>
                      <a:r>
                        <a:rPr lang="en-GB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obnovljive energije i infrastrukturni projekti mogu imati negativni uticaj zbog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prodiranja u ili fragmentiranja osjetljivih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habitata</a:t>
                      </a:r>
                      <a:r>
                        <a:rPr lang="en-GB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zaštićenih oblasti ili predloženih </a:t>
                      </a:r>
                      <a:r>
                        <a:rPr lang="en-GB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Emerald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</a:t>
                      </a:r>
                      <a:r>
                        <a:rPr lang="en-GB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Natura 2000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lokacija. Da bi se izbjegli ili na minimum smanjili ti uticaji, osigurati izradu detaljnih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procjena uticaja na biološku raznovrsnost za projekte na osjetljivim lokacijama i obezbijediti tehničku pomoć tamo gdje je potrebna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  <a:endParaRPr lang="en-GB" sz="750" b="0" kern="120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Kuturno</a:t>
                      </a:r>
                      <a:r>
                        <a:rPr lang="hr-HR" sz="75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nasljeđe</a:t>
                      </a:r>
                      <a:r>
                        <a:rPr lang="en-GB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Raditi sa klijentima na identificiranju i konsultacijama sa ključnim zainteresiranim stranama radi zaštite osjetljivog kulturnog nasljeđa.</a:t>
                      </a:r>
                      <a:endParaRPr lang="en-GB" sz="750" b="0" kern="120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750" b="1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Financijski posrednici: 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Osigurati da FI partneri imaju adekvatne </a:t>
                      </a:r>
                      <a:r>
                        <a:rPr lang="en-GB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E&amp;S</a:t>
                      </a:r>
                      <a:r>
                        <a:rPr lang="hr-HR" sz="750" b="0" kern="120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kapacitete i procedure za upravljanje</a:t>
                      </a:r>
                      <a:r>
                        <a:rPr lang="hr-HR" sz="75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rizikom.</a:t>
                      </a:r>
                      <a:endParaRPr lang="en-GB" sz="750" b="0" kern="120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298019"/>
              </p:ext>
            </p:extLst>
          </p:nvPr>
        </p:nvGraphicFramePr>
        <p:xfrm>
          <a:off x="203894" y="1342834"/>
          <a:ext cx="5368345" cy="48030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07621"/>
                <a:gridCol w="580362"/>
                <a:gridCol w="580362"/>
              </a:tblGrid>
              <a:tr h="779264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0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Osjetljivost na političke događaje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</a:t>
                      </a:r>
                      <a:r>
                        <a:rPr lang="hr-HR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politički faktori, koji su inherentni kompleksnoj ustavnoj strukturi BiH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mogu ometati Reformsku agendu na štetu implementacije strategije za zemlju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50411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0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Kontinuirani zastoj u privatizaciji: </a:t>
                      </a:r>
                      <a:r>
                        <a:rPr lang="hr-HR" sz="100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značajne sistemske promjene u oblastima konkurentnosti i upravljanja neće biti moguće bez privatizacije preostalih SOE-a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hr-HR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U tom smislu, nedostatak političke volje da se nastavi sa privatizacijom imao bi negativan uticaj na obim i rezultate djelovanja Banke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50411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0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Investiciona klima je i dalje uglavnom nepovoljna za privatni biznis</a:t>
                      </a:r>
                      <a:r>
                        <a:rPr lang="en-GB" sz="100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</a:t>
                      </a:r>
                      <a:r>
                        <a:rPr lang="hr-HR" sz="100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neformalna ekonomija, slab regulatorni okvir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loše upravljanje i percipirana korupcija odvraćaju direktna strana ulaganja i prave prepreke lokalnim SME-ovima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što može ometati angažman Banke u privatnom sektoru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27856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0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Osjetljivost na vanjske potrese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</a:t>
                      </a:r>
                      <a:r>
                        <a:rPr lang="hr-HR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ekonomija je i dalje izložena rizicima Eurozone i susjednih zemalja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što može negativno uticati na potražnju za proizvodima Banke</a:t>
                      </a:r>
                      <a:endParaRPr lang="en-GB" sz="1000" kern="1200" baseline="0" dirty="0" smtClean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98552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0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Osjetljivost na faktore klimatskih promjena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</a:t>
                      </a:r>
                      <a:r>
                        <a:rPr lang="hr-HR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na istom nivou kao i u drugim zemljama Zapadnog Balkana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ekonomija je izložena uticajima klimatskih promjena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hr-HR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naročito poplava, što može poremetiti redovnu implementaciju strategije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87985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r-HR" sz="100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Ovisnost o regionalnim inicijativama</a:t>
                      </a:r>
                      <a:r>
                        <a:rPr lang="en-GB" sz="1000" b="1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</a:t>
                      </a:r>
                      <a:r>
                        <a:rPr lang="hr-HR" sz="1000" b="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posebno u odnosu na integraciju i zelenu ekonomiju, strategija koristi značajne regionalne aktivnosti na Zapadnom Balkanu, koje se s pravom smatraju važnim omogućavajućim faktorima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hr-HR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Međutim, zastoji u napretku ovih inicijativa imali bi negativan uticaj na implementaciju</a:t>
                      </a:r>
                      <a:r>
                        <a:rPr lang="en-GB" sz="1000" kern="120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  <a:endParaRPr lang="en-GB" sz="1000" kern="1200" baseline="0" dirty="0">
                        <a:solidFill>
                          <a:schemeClr val="accent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1463" y="95249"/>
            <a:ext cx="6296025" cy="831851"/>
          </a:xfrm>
        </p:spPr>
        <p:txBody>
          <a:bodyPr>
            <a:noAutofit/>
          </a:bodyPr>
          <a:lstStyle/>
          <a:p>
            <a:r>
              <a:rPr lang="en-GB" sz="2400" b="1" dirty="0"/>
              <a:t>7</a:t>
            </a:r>
            <a:r>
              <a:rPr lang="en-GB" sz="2400" b="1" dirty="0" smtClean="0"/>
              <a:t>. </a:t>
            </a:r>
            <a:r>
              <a:rPr lang="hr-HR" sz="2400" b="1" dirty="0" smtClean="0"/>
              <a:t>Rizici u implementaciji i okolinske i socijalne implikacije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18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033182"/>
            <a:ext cx="3613639" cy="29238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en-GB"/>
            </a:defPPr>
            <a:lvl1pPr>
              <a:defRPr b="1">
                <a:solidFill>
                  <a:srgbClr val="00539B"/>
                </a:solidFill>
                <a:latin typeface="Franklin Gothic Book" panose="020B05030201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r-HR" sz="1300" dirty="0" smtClean="0">
                <a:ea typeface="ＭＳ Ｐゴシック" charset="0"/>
                <a:cs typeface="Arial" charset="0"/>
              </a:rPr>
              <a:t>Rizici u implementaciji strategije</a:t>
            </a:r>
            <a:endParaRPr lang="en-GB" sz="1300" dirty="0">
              <a:ea typeface="ＭＳ Ｐゴシック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86704" y="1033182"/>
            <a:ext cx="637424" cy="29238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en-GB"/>
            </a:defPPr>
            <a:lvl1pPr>
              <a:defRPr b="1">
                <a:solidFill>
                  <a:srgbClr val="00539B"/>
                </a:solidFill>
                <a:latin typeface="Franklin Gothic Book" panose="020B0503020102020204" pitchFamily="34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r-HR" sz="1300" dirty="0" smtClean="0">
                <a:ea typeface="ＭＳ Ｐゴシック" charset="0"/>
                <a:cs typeface="Arial" charset="0"/>
              </a:rPr>
              <a:t>Uticaj</a:t>
            </a:r>
            <a:endParaRPr lang="en-GB" sz="1300" dirty="0">
              <a:ea typeface="ＭＳ Ｐゴシック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9416" y="1023958"/>
            <a:ext cx="1010018" cy="29238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en-GB"/>
            </a:defPPr>
            <a:lvl1pPr>
              <a:defRPr b="1">
                <a:solidFill>
                  <a:srgbClr val="00539B"/>
                </a:solidFill>
                <a:latin typeface="Franklin Gothic Book" panose="020B05030201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r-HR" sz="1300" dirty="0" smtClean="0">
                <a:ea typeface="ＭＳ Ｐゴシック" charset="0"/>
                <a:cs typeface="Arial" charset="0"/>
              </a:rPr>
              <a:t>Vjerovatnoća</a:t>
            </a:r>
            <a:endParaRPr lang="en-GB" sz="1300" dirty="0">
              <a:ea typeface="ＭＳ Ｐゴシック" charset="0"/>
              <a:cs typeface="Arial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238280" y="1321215"/>
            <a:ext cx="3613640" cy="4354"/>
          </a:xfrm>
          <a:prstGeom prst="line">
            <a:avLst/>
          </a:prstGeom>
          <a:solidFill>
            <a:srgbClr val="005BAB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5" name="Group 24"/>
          <p:cNvGrpSpPr/>
          <p:nvPr/>
        </p:nvGrpSpPr>
        <p:grpSpPr>
          <a:xfrm>
            <a:off x="179513" y="6504916"/>
            <a:ext cx="1350195" cy="284208"/>
            <a:chOff x="4715780" y="6533816"/>
            <a:chExt cx="2095236" cy="252632"/>
          </a:xfrm>
        </p:grpSpPr>
        <p:sp>
          <p:nvSpPr>
            <p:cNvPr id="26" name="Rectangle 25"/>
            <p:cNvSpPr/>
            <p:nvPr/>
          </p:nvSpPr>
          <p:spPr>
            <a:xfrm rot="10800000" flipH="1" flipV="1">
              <a:off x="4715780" y="6588122"/>
              <a:ext cx="708398" cy="17256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hr-HR" sz="700" i="1" dirty="0" smtClean="0">
                  <a:solidFill>
                    <a:srgbClr val="FFFFFF"/>
                  </a:solidFill>
                </a:rPr>
                <a:t>Visok</a:t>
              </a:r>
              <a:endParaRPr lang="en-GB" sz="700" i="1" dirty="0">
                <a:solidFill>
                  <a:srgbClr val="FFFFFF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 rot="10800000" flipH="1" flipV="1">
              <a:off x="5476936" y="6588122"/>
              <a:ext cx="597479" cy="17256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000" rIns="18000" rtlCol="0" anchor="ctr"/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hr-HR" sz="700" i="1" dirty="0" smtClean="0">
                  <a:solidFill>
                    <a:srgbClr val="FFFFFF"/>
                  </a:solidFill>
                </a:rPr>
                <a:t>Srednji</a:t>
              </a:r>
              <a:endParaRPr lang="en-GB" sz="700" i="1" dirty="0">
                <a:solidFill>
                  <a:srgbClr val="FFFFFF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 rot="10800000" flipH="1" flipV="1">
              <a:off x="6135409" y="6588123"/>
              <a:ext cx="675607" cy="17256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hr-HR" sz="700" i="1" dirty="0" smtClean="0">
                  <a:solidFill>
                    <a:srgbClr val="FFFFFF"/>
                  </a:solidFill>
                </a:rPr>
                <a:t>Nizak</a:t>
              </a:r>
              <a:endParaRPr lang="en-GB" sz="700" i="1" dirty="0">
                <a:solidFill>
                  <a:srgbClr val="FFFFFF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753616" y="6533816"/>
              <a:ext cx="2057400" cy="252632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endParaRPr lang="en-GB" sz="1200" dirty="0">
                <a:solidFill>
                  <a:srgbClr val="FFFFFF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053240" y="1045882"/>
            <a:ext cx="2839240" cy="29238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en-GB"/>
            </a:defPPr>
            <a:lvl1pPr>
              <a:defRPr b="1">
                <a:solidFill>
                  <a:srgbClr val="00539B"/>
                </a:solidFill>
                <a:latin typeface="Franklin Gothic Book" panose="020B05030201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r-HR" sz="1300" dirty="0" smtClean="0">
                <a:solidFill>
                  <a:schemeClr val="accent6">
                    <a:lumMod val="65000"/>
                    <a:lumOff val="35000"/>
                  </a:schemeClr>
                </a:solidFill>
                <a:ea typeface="ＭＳ Ｐゴシック" charset="0"/>
                <a:cs typeface="Arial" charset="0"/>
              </a:rPr>
              <a:t>Okolinske i socijalne implikacije</a:t>
            </a:r>
            <a:endParaRPr lang="en-GB" sz="1300" dirty="0">
              <a:solidFill>
                <a:schemeClr val="accent6">
                  <a:lumMod val="65000"/>
                  <a:lumOff val="35000"/>
                </a:schemeClr>
              </a:solidFill>
              <a:ea typeface="ＭＳ Ｐゴシック" charset="0"/>
              <a:cs typeface="Arial" charset="0"/>
            </a:endParaRP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6012160" y="1333915"/>
            <a:ext cx="2839240" cy="4355"/>
          </a:xfrm>
          <a:prstGeom prst="line">
            <a:avLst/>
          </a:prstGeom>
          <a:solidFill>
            <a:srgbClr val="005BAB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5133142" y="1316346"/>
            <a:ext cx="518978" cy="0"/>
          </a:xfrm>
          <a:prstGeom prst="line">
            <a:avLst/>
          </a:prstGeom>
          <a:solidFill>
            <a:srgbClr val="005BAB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4139952" y="1316346"/>
            <a:ext cx="817994" cy="0"/>
          </a:xfrm>
          <a:prstGeom prst="line">
            <a:avLst/>
          </a:prstGeom>
          <a:solidFill>
            <a:srgbClr val="005BAB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Oval 23"/>
          <p:cNvSpPr>
            <a:spLocks noChangeAspect="1"/>
          </p:cNvSpPr>
          <p:nvPr/>
        </p:nvSpPr>
        <p:spPr>
          <a:xfrm>
            <a:off x="5197583" y="1591048"/>
            <a:ext cx="342481" cy="360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4460800" y="1591048"/>
            <a:ext cx="342481" cy="360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5197582" y="2455954"/>
            <a:ext cx="342481" cy="360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4469081" y="3269495"/>
            <a:ext cx="342481" cy="360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5197581" y="3269495"/>
            <a:ext cx="342481" cy="360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5197580" y="4082494"/>
            <a:ext cx="342481" cy="393406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4469082" y="4082494"/>
            <a:ext cx="342481" cy="360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4469082" y="4804718"/>
            <a:ext cx="342481" cy="360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5197577" y="4804718"/>
            <a:ext cx="342481" cy="360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4469082" y="5572035"/>
            <a:ext cx="342481" cy="360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5197583" y="5572035"/>
            <a:ext cx="342481" cy="360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49" name="TextBox 48"/>
          <p:cNvSpPr txBox="1"/>
          <p:nvPr/>
        </p:nvSpPr>
        <p:spPr>
          <a:xfrm>
            <a:off x="5831416" y="6584006"/>
            <a:ext cx="29584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baseline="30000" dirty="0" smtClean="0">
                <a:solidFill>
                  <a:schemeClr val="accent6"/>
                </a:solidFill>
              </a:rPr>
              <a:t>1</a:t>
            </a:r>
            <a:r>
              <a:rPr lang="en-GB" sz="700" i="1" baseline="30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r-HR" sz="700" i="1" dirty="0" smtClean="0">
                <a:solidFill>
                  <a:schemeClr val="accent6"/>
                </a:solidFill>
              </a:rPr>
              <a:t>Strateški fokus na projekte infrastrukture i obnovljive energije</a:t>
            </a:r>
            <a:endParaRPr lang="en-GB" sz="700" i="1" dirty="0" smtClean="0">
              <a:solidFill>
                <a:schemeClr val="accent6"/>
              </a:solidFill>
            </a:endParaRPr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4460454" y="2455954"/>
            <a:ext cx="342481" cy="360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t"/>
          <a:lstStyle/>
          <a:p>
            <a:pPr algn="ctr">
              <a:spcAft>
                <a:spcPts val="600"/>
              </a:spcAft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5528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8613" y="-1"/>
            <a:ext cx="6296025" cy="831851"/>
          </a:xfrm>
        </p:spPr>
        <p:txBody>
          <a:bodyPr>
            <a:noAutofit/>
          </a:bodyPr>
          <a:lstStyle/>
          <a:p>
            <a:r>
              <a:rPr lang="en-GB" sz="2400" b="1" dirty="0"/>
              <a:t>8</a:t>
            </a:r>
            <a:r>
              <a:rPr lang="en-GB" sz="2400" b="1" dirty="0" smtClean="0"/>
              <a:t>. </a:t>
            </a:r>
            <a:r>
              <a:rPr lang="hr-HR" sz="2400" b="1" dirty="0" smtClean="0"/>
              <a:t>Procjena sufinanciranja donatora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19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8133" y="1081427"/>
            <a:ext cx="4773444" cy="29238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en-GB"/>
            </a:defPPr>
            <a:lvl1pPr>
              <a:defRPr b="1">
                <a:solidFill>
                  <a:srgbClr val="00539B"/>
                </a:solidFill>
                <a:latin typeface="Franklin Gothic Book" panose="020B0503020102020204" pitchFamily="34" charset="0"/>
              </a:defRPr>
            </a:lvl1pPr>
          </a:lstStyle>
          <a:p>
            <a:pPr algn="ctr"/>
            <a:r>
              <a:rPr lang="hr-HR" sz="1300" dirty="0"/>
              <a:t>8</a:t>
            </a:r>
            <a:r>
              <a:rPr lang="en-GB" sz="1300" dirty="0" smtClean="0"/>
              <a:t>.1. </a:t>
            </a:r>
            <a:r>
              <a:rPr lang="hr-HR" sz="1300" dirty="0" smtClean="0"/>
              <a:t>Procjena potreba za grantovima tokom perioda nove strategije</a:t>
            </a:r>
            <a:endParaRPr lang="en-GB" sz="1300" dirty="0"/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284759" y="1365707"/>
            <a:ext cx="4806817" cy="0"/>
          </a:xfrm>
          <a:prstGeom prst="line">
            <a:avLst/>
          </a:prstGeom>
          <a:solidFill>
            <a:srgbClr val="005BAB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tangle 30"/>
          <p:cNvSpPr/>
          <p:nvPr/>
        </p:nvSpPr>
        <p:spPr>
          <a:xfrm>
            <a:off x="3483232" y="4344411"/>
            <a:ext cx="2415600" cy="313313"/>
          </a:xfrm>
          <a:prstGeom prst="rect">
            <a:avLst/>
          </a:prstGeom>
          <a:solidFill>
            <a:schemeClr val="accent4"/>
          </a:solidFill>
        </p:spPr>
        <p:txBody>
          <a:bodyPr wrap="square" lIns="18000" tIns="50281" rIns="18000" bIns="50281" anchor="ctr">
            <a:noAutofit/>
          </a:bodyPr>
          <a:lstStyle/>
          <a:p>
            <a:pPr algn="ctr"/>
            <a:r>
              <a:rPr lang="hr-HR" sz="10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Donatorsko financiranje tokom prethodne strategije </a:t>
            </a:r>
            <a:r>
              <a:rPr lang="en-GB" sz="10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(</a:t>
            </a:r>
            <a:r>
              <a:rPr lang="en-GB" sz="1000" b="1" dirty="0">
                <a:solidFill>
                  <a:srgbClr val="FFFFFF"/>
                </a:solidFill>
                <a:latin typeface="Franklin Gothic Book" panose="020B0503020102020204" pitchFamily="34" charset="0"/>
              </a:rPr>
              <a:t>€</a:t>
            </a:r>
            <a:r>
              <a:rPr lang="en-GB" sz="10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m)</a:t>
            </a:r>
            <a:r>
              <a:rPr lang="en-GB" sz="1000" baseline="30000" dirty="0" smtClean="0">
                <a:solidFill>
                  <a:srgbClr val="58595B"/>
                </a:solidFill>
                <a:latin typeface="Franklin Gothic Book" panose="020B0503020102020204" pitchFamily="34" charset="0"/>
              </a:rPr>
              <a:t>2</a:t>
            </a:r>
            <a:endParaRPr lang="en-GB" sz="1000" dirty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4759" y="1398694"/>
            <a:ext cx="480681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Grant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ovi će biti potrebni za pripremu studija izvodljivosti, pripremu investicionih projekata i izgradnju kapaciteta budućih klijenata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posebno kao podrška održivoj infrastrukturi, Inicijativi za male biznise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(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SBI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 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 Tranziciji ka zelenoj ekonomiji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(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GET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).  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Pored toga, biće potrebni investicioni grantovi za sufinanciranje investicija u komunalne i transportne projekte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Na regionalnom nivou, biće potrebna dodatna podrška postojećim programima koji kombiniraju dijaloge o politikama, kreditno financiranje i grantove za konsultantske poslove i investicione poticaje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Na primjer, očekuje se produžetak Regionalnog programa energetske efikasnosti 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(R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EEP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 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kao i povećanje kreditnih linija za jačanje konkurentnosti SME-a, uključujući kroz Program razvoja preduzeća i inovacije za Zapadni Balkan 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1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(EDIF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). 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Uzimajući u obzir kriterije priuštivosti, ranije potrebe za donatorskim financiranjem i intenzivnost korištenja grantova u nekim od novih aktivnosti koje su predviđene u strategiji, očekuje se da će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100" b="1" i="1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potrebe za grantovima biti iznad istorijskog nivoa </a:t>
            </a:r>
            <a:r>
              <a:rPr lang="en-GB" sz="1100" b="1" i="1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endParaRPr lang="en-GB" sz="11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00708" y="1081427"/>
            <a:ext cx="3452051" cy="29238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en-GB"/>
            </a:defPPr>
            <a:lvl1pPr>
              <a:defRPr b="1">
                <a:solidFill>
                  <a:srgbClr val="00539B"/>
                </a:solidFill>
                <a:latin typeface="Franklin Gothic Book" panose="020B0503020102020204" pitchFamily="34" charset="0"/>
              </a:defRPr>
            </a:lvl1pPr>
          </a:lstStyle>
          <a:p>
            <a:pPr algn="ctr"/>
            <a:r>
              <a:rPr lang="hr-HR" sz="1300" dirty="0"/>
              <a:t>8</a:t>
            </a:r>
            <a:r>
              <a:rPr lang="en-GB" sz="1300" dirty="0" smtClean="0"/>
              <a:t>.2. </a:t>
            </a:r>
            <a:r>
              <a:rPr lang="hr-HR" sz="1300" dirty="0" smtClean="0"/>
              <a:t>Potencijalni izvori grant sredstava</a:t>
            </a:r>
            <a:endParaRPr lang="en-GB" sz="1300" dirty="0"/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5438198" y="1365707"/>
            <a:ext cx="3414561" cy="0"/>
          </a:xfrm>
          <a:prstGeom prst="line">
            <a:avLst/>
          </a:prstGeom>
          <a:solidFill>
            <a:srgbClr val="005BAB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5055753" y="1385507"/>
            <a:ext cx="38385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r-HR" sz="1100" b="1" spc="-1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Investicioni okvir za Zapadni Balkan</a:t>
            </a:r>
            <a:r>
              <a:rPr lang="en-GB" sz="1100" spc="-1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(</a:t>
            </a:r>
            <a:r>
              <a:rPr lang="hr-HR" sz="1100" spc="-1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vlade korisnici, EU, bilateralni donatori i IFI</a:t>
            </a:r>
            <a:r>
              <a:rPr lang="en-GB" sz="1100" spc="-1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): </a:t>
            </a:r>
            <a:r>
              <a:rPr lang="hr-HR" sz="1100" spc="-1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grantovi za prioritetne infrastrukturne investicije u sektorima okoliša, transporta, društvenom i energetskom sektoru</a:t>
            </a:r>
            <a:r>
              <a:rPr lang="en-GB" sz="1100" spc="-1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100" spc="-1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Preduvjet za prijavljivanje je postojanje državne strategije za sektor, kao i evidentan napredak u implementaciji reformi politika</a:t>
            </a:r>
            <a:r>
              <a:rPr lang="en-GB" sz="1100" spc="-1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 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100" b="1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EU: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prioritetne oblasti u okviru Instrumenta za predpristupnu pomoć uključuju razvoj privatnog sektora, energetsku efikasnost i infrastrukturu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100" b="1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Bilateral</a:t>
            </a:r>
            <a:r>
              <a:rPr lang="hr-HR" sz="1100" b="1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ni donatori</a:t>
            </a:r>
            <a:r>
              <a:rPr lang="en-GB" sz="1100" b="1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: 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podrška putem bilateralnih EBRD-ovih programa za SBI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uključujući Žene u biznisu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GET 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 održivu infrastrukturu kao i rad na politikama/reformama.</a:t>
            </a:r>
            <a:endParaRPr lang="en-GB" sz="1100" b="1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100" b="1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EBRD</a:t>
            </a:r>
            <a:r>
              <a:rPr lang="hr-HR" sz="1100" b="1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-ov specijalni dioničarski fond:</a:t>
            </a:r>
            <a:r>
              <a:rPr lang="en-GB" sz="1100" b="1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komplementaran donatorskim sredstvima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 prioritetna oblast ostaje unapređenje tranzicije</a:t>
            </a:r>
            <a:r>
              <a:rPr lang="en-GB" sz="11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5262" y="4368863"/>
            <a:ext cx="2526730" cy="218845"/>
          </a:xfrm>
          <a:prstGeom prst="rect">
            <a:avLst/>
          </a:prstGeom>
          <a:solidFill>
            <a:schemeClr val="accent4"/>
          </a:solidFill>
        </p:spPr>
        <p:txBody>
          <a:bodyPr wrap="square" lIns="18000" tIns="50281" rIns="18000" bIns="50281" anchor="ctr">
            <a:noAutofit/>
          </a:bodyPr>
          <a:lstStyle/>
          <a:p>
            <a:pPr algn="ctr"/>
            <a:r>
              <a:rPr lang="hr-HR" sz="1000" b="1" dirty="0" smtClean="0">
                <a:solidFill>
                  <a:srgbClr val="FFFFFF"/>
                </a:solidFill>
              </a:rPr>
              <a:t>Odabrani indikatori priuštivosti</a:t>
            </a:r>
            <a:endParaRPr lang="en-GB" sz="1000" dirty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218332" y="4353349"/>
            <a:ext cx="2415600" cy="171063"/>
          </a:xfrm>
          <a:prstGeom prst="rect">
            <a:avLst/>
          </a:prstGeom>
          <a:solidFill>
            <a:schemeClr val="accent4"/>
          </a:solidFill>
        </p:spPr>
        <p:txBody>
          <a:bodyPr wrap="square" lIns="100561" tIns="50281" rIns="100561" bIns="50281" anchor="ctr">
            <a:noAutofit/>
          </a:bodyPr>
          <a:lstStyle/>
          <a:p>
            <a:pPr algn="ctr"/>
            <a:r>
              <a:rPr lang="hr-HR" sz="10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Projekcije potreba za grantovima</a:t>
            </a:r>
            <a:r>
              <a:rPr lang="en-GB" sz="10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 (€m)</a:t>
            </a:r>
            <a:endParaRPr lang="en-GB" sz="1000" dirty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9514" y="6504742"/>
            <a:ext cx="88321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1.</a:t>
            </a:r>
            <a:r>
              <a:rPr lang="hr-HR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Jednostavno procentualno rangiranje </a:t>
            </a:r>
            <a:r>
              <a:rPr lang="hr-HR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evidentirano kao </a:t>
            </a:r>
            <a:r>
              <a:rPr lang="hr-HR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udio </a:t>
            </a:r>
            <a:r>
              <a:rPr lang="en-US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EBRD </a:t>
            </a:r>
            <a:r>
              <a:rPr lang="hr-HR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zemalja</a:t>
            </a:r>
            <a:r>
              <a:rPr lang="en-US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 (ODA </a:t>
            </a:r>
            <a:r>
              <a:rPr lang="hr-HR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zemalja operacija za</a:t>
            </a:r>
            <a:r>
              <a:rPr lang="en-US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 ODA </a:t>
            </a:r>
            <a:r>
              <a:rPr lang="hr-HR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indikatore</a:t>
            </a:r>
            <a:r>
              <a:rPr lang="en-US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) </a:t>
            </a:r>
            <a:r>
              <a:rPr lang="hr-HR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koje su rangirane ispod  Bosne i Hercegovine</a:t>
            </a:r>
            <a:r>
              <a:rPr lang="en-US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.</a:t>
            </a:r>
          </a:p>
          <a:p>
            <a:r>
              <a:rPr lang="hr-HR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2. Procjena: Izvor </a:t>
            </a:r>
            <a:r>
              <a:rPr lang="en-GB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I</a:t>
            </a:r>
            <a:r>
              <a:rPr lang="hr-HR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MF</a:t>
            </a:r>
          </a:p>
          <a:p>
            <a:r>
              <a:rPr lang="hr-HR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3. TC podaci za 2013-2015. bazirani na obavezama na kraju marta </a:t>
            </a:r>
            <a:r>
              <a:rPr lang="hr-HR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2016</a:t>
            </a:r>
            <a:r>
              <a:rPr lang="hr-HR" sz="650" i="1" dirty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 </a:t>
            </a:r>
            <a:r>
              <a:rPr lang="hr-HR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(zadnji </a:t>
            </a:r>
            <a:r>
              <a:rPr lang="hr-HR" sz="650" i="1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Times New Roman"/>
                <a:cs typeface="Times New Roman"/>
              </a:rPr>
              <a:t>dostupni podaci prije prenošenja podataka u novi sistem za donatorske fondove). TC podaci za 2016. bazirani na alokacijama za 2016. na projektnom nivou. </a:t>
            </a:r>
            <a:endParaRPr lang="en-US" sz="800" i="1" dirty="0">
              <a:solidFill>
                <a:srgbClr val="000000"/>
              </a:solidFill>
              <a:latin typeface="Franklin Gothic Book" panose="020B0503020102020204" pitchFamily="34" charset="0"/>
              <a:ea typeface="Times New Roman"/>
              <a:cs typeface="Times New Roman"/>
            </a:endParaRPr>
          </a:p>
        </p:txBody>
      </p:sp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3938201"/>
              </p:ext>
            </p:extLst>
          </p:nvPr>
        </p:nvGraphicFramePr>
        <p:xfrm>
          <a:off x="5987475" y="4496220"/>
          <a:ext cx="2924175" cy="2066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8274859"/>
              </p:ext>
            </p:extLst>
          </p:nvPr>
        </p:nvGraphicFramePr>
        <p:xfrm>
          <a:off x="3126226" y="4567555"/>
          <a:ext cx="3028525" cy="1980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085772"/>
              </p:ext>
            </p:extLst>
          </p:nvPr>
        </p:nvGraphicFramePr>
        <p:xfrm>
          <a:off x="328613" y="4587708"/>
          <a:ext cx="2776537" cy="178721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772545"/>
                <a:gridCol w="513088"/>
                <a:gridCol w="490904"/>
              </a:tblGrid>
              <a:tr h="378496">
                <a:tc gridSpan="3">
                  <a:txBody>
                    <a:bodyPr/>
                    <a:lstStyle/>
                    <a:p>
                      <a:pPr algn="r"/>
                      <a:endParaRPr lang="en-GB" sz="900" b="0" i="1" dirty="0" smtClean="0">
                        <a:latin typeface="Franklin Gothic Book" panose="020B0503020102020204" pitchFamily="34" charset="0"/>
                      </a:endParaRPr>
                    </a:p>
                    <a:p>
                      <a:pPr algn="r"/>
                      <a:r>
                        <a:rPr lang="en-GB" sz="900" b="0" i="1" dirty="0" smtClean="0">
                          <a:latin typeface="Franklin Gothic Book" panose="020B0503020102020204" pitchFamily="34" charset="0"/>
                        </a:rPr>
                        <a:t>EBRD </a:t>
                      </a:r>
                      <a:r>
                        <a:rPr lang="hr-HR" sz="800" b="0" i="1" dirty="0" smtClean="0">
                          <a:latin typeface="Franklin Gothic Book" panose="020B0503020102020204" pitchFamily="34" charset="0"/>
                        </a:rPr>
                        <a:t>regionalno</a:t>
                      </a:r>
                      <a:r>
                        <a:rPr lang="hr-HR" sz="800" b="0" i="1" baseline="0" dirty="0" smtClean="0">
                          <a:latin typeface="Franklin Gothic Book" panose="020B0503020102020204" pitchFamily="34" charset="0"/>
                        </a:rPr>
                        <a:t> procentualno rangiranje</a:t>
                      </a:r>
                      <a:r>
                        <a:rPr lang="en-GB" sz="800" b="0" i="1" baseline="30000" dirty="0" smtClean="0">
                          <a:latin typeface="Franklin Gothic Book" panose="020B0503020102020204" pitchFamily="34" charset="0"/>
                        </a:rPr>
                        <a:t>1</a:t>
                      </a:r>
                      <a:endParaRPr lang="en-GB" sz="800" b="0" i="1" baseline="30000" dirty="0">
                        <a:latin typeface="Franklin Gothic Book" panose="020B0503020102020204" pitchFamily="34" charset="0"/>
                      </a:endParaRPr>
                    </a:p>
                  </a:txBody>
                  <a:tcPr marL="18000" marR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36315">
                <a:tc>
                  <a:txBody>
                    <a:bodyPr/>
                    <a:lstStyle/>
                    <a:p>
                      <a:r>
                        <a:rPr lang="hr-HR" sz="1000" b="0" dirty="0" smtClean="0">
                          <a:latin typeface="Franklin Gothic Book" panose="020B0503020102020204" pitchFamily="34" charset="0"/>
                        </a:rPr>
                        <a:t>B</a:t>
                      </a:r>
                      <a:r>
                        <a:rPr lang="en-GB" sz="1000" b="0" dirty="0" smtClean="0">
                          <a:latin typeface="Franklin Gothic Book" panose="020B0503020102020204" pitchFamily="34" charset="0"/>
                        </a:rPr>
                        <a:t>DP </a:t>
                      </a:r>
                      <a:r>
                        <a:rPr lang="en-GB" sz="1000" b="0" dirty="0" smtClean="0">
                          <a:latin typeface="Franklin Gothic Book" panose="020B0503020102020204" pitchFamily="34" charset="0"/>
                        </a:rPr>
                        <a:t>per capita (</a:t>
                      </a:r>
                      <a:r>
                        <a:rPr lang="en-GB" sz="1000" b="0" dirty="0" smtClean="0">
                          <a:latin typeface="Franklin Gothic Book" panose="020B0503020102020204" pitchFamily="34" charset="0"/>
                        </a:rPr>
                        <a:t>P</a:t>
                      </a:r>
                      <a:r>
                        <a:rPr lang="hr-HR" sz="1000" b="0" dirty="0" smtClean="0"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en-GB" sz="1000" b="0" dirty="0" smtClean="0">
                          <a:latin typeface="Franklin Gothic Book" panose="020B0503020102020204" pitchFamily="34" charset="0"/>
                        </a:rPr>
                        <a:t>P</a:t>
                      </a:r>
                      <a:r>
                        <a:rPr lang="en-GB" sz="1000" b="0" dirty="0" smtClean="0">
                          <a:latin typeface="Franklin Gothic Book" panose="020B0503020102020204" pitchFamily="34" charset="0"/>
                        </a:rPr>
                        <a:t>, USD)</a:t>
                      </a:r>
                      <a:r>
                        <a:rPr lang="en-GB" sz="1000" b="0" i="1" baseline="30000" dirty="0" smtClean="0">
                          <a:latin typeface="Franklin Gothic Book" panose="020B0503020102020204" pitchFamily="34" charset="0"/>
                        </a:rPr>
                        <a:t> 2</a:t>
                      </a:r>
                      <a:endParaRPr lang="en-GB" sz="1000" b="0" dirty="0">
                        <a:latin typeface="Franklin Gothic Book" panose="020B0503020102020204" pitchFamily="34" charset="0"/>
                      </a:endParaRPr>
                    </a:p>
                  </a:txBody>
                  <a:tcPr marL="18000" marR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u="none" strike="noStrike" dirty="0" smtClean="0">
                          <a:effectLst/>
                          <a:latin typeface="Franklin Gothic Book" panose="020B0503020102020204" pitchFamily="34" charset="0"/>
                        </a:rPr>
                        <a:t>11,034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en-GB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52330">
                <a:tc>
                  <a:txBody>
                    <a:bodyPr/>
                    <a:lstStyle/>
                    <a:p>
                      <a:r>
                        <a:rPr lang="en-GB" sz="1000" b="0" dirty="0" smtClean="0">
                          <a:latin typeface="Franklin Gothic Book" panose="020B0503020102020204" pitchFamily="34" charset="0"/>
                        </a:rPr>
                        <a:t>ODA </a:t>
                      </a:r>
                      <a:r>
                        <a:rPr lang="hr-HR" sz="1000" b="0" dirty="0" smtClean="0">
                          <a:latin typeface="Franklin Gothic Book" panose="020B0503020102020204" pitchFamily="34" charset="0"/>
                        </a:rPr>
                        <a:t>zemlja</a:t>
                      </a:r>
                      <a:endParaRPr lang="en-GB" sz="1000" b="0" dirty="0">
                        <a:latin typeface="Franklin Gothic Book" panose="020B0503020102020204" pitchFamily="34" charset="0"/>
                      </a:endParaRPr>
                    </a:p>
                  </a:txBody>
                  <a:tcPr marL="18000" marR="0" anchor="ctr">
                    <a:lnT>
                      <a:noFill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DA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T>
                      <a:noFill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N/A</a:t>
                      </a:r>
                      <a:endParaRPr lang="en-GB" sz="1000" b="0" u="none" strike="noStrike" kern="1200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>
                      <a:noFill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10036">
                <a:tc>
                  <a:txBody>
                    <a:bodyPr/>
                    <a:lstStyle/>
                    <a:p>
                      <a:r>
                        <a:rPr lang="en-GB" sz="1000" b="0" dirty="0" smtClean="0">
                          <a:latin typeface="Franklin Gothic Book" panose="020B0503020102020204" pitchFamily="34" charset="0"/>
                        </a:rPr>
                        <a:t>ODA </a:t>
                      </a:r>
                      <a:r>
                        <a:rPr lang="hr-HR" sz="1000" b="0" dirty="0" smtClean="0">
                          <a:latin typeface="Franklin Gothic Book" panose="020B0503020102020204" pitchFamily="34" charset="0"/>
                        </a:rPr>
                        <a:t>kao udio u bruto nacionalnom dohotku </a:t>
                      </a:r>
                      <a:r>
                        <a:rPr lang="en-GB" sz="1000" b="0" dirty="0" smtClean="0">
                          <a:latin typeface="Franklin Gothic Book" panose="020B0503020102020204" pitchFamily="34" charset="0"/>
                        </a:rPr>
                        <a:t>(%)</a:t>
                      </a:r>
                      <a:endParaRPr lang="en-GB" sz="1000" b="0" dirty="0">
                        <a:latin typeface="Franklin Gothic Book" panose="020B0503020102020204" pitchFamily="34" charset="0"/>
                      </a:endParaRPr>
                    </a:p>
                  </a:txBody>
                  <a:tcPr marL="18000" marR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0.91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57</a:t>
                      </a:r>
                      <a:r>
                        <a:rPr lang="en-GB" sz="10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n-GB" sz="1000" b="0" u="none" strike="noStrike" kern="1200" dirty="0" smtClean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</a:tr>
              <a:tr h="410036">
                <a:tc>
                  <a:txBody>
                    <a:bodyPr/>
                    <a:lstStyle/>
                    <a:p>
                      <a:r>
                        <a:rPr lang="en-GB" sz="1000" b="0" dirty="0" smtClean="0">
                          <a:latin typeface="Franklin Gothic Book" panose="020B0503020102020204" pitchFamily="34" charset="0"/>
                        </a:rPr>
                        <a:t>ODA</a:t>
                      </a:r>
                      <a:r>
                        <a:rPr lang="en-GB" sz="1000" b="0" baseline="0" dirty="0" smtClean="0">
                          <a:latin typeface="Franklin Gothic Book" panose="020B0503020102020204" pitchFamily="34" charset="0"/>
                        </a:rPr>
                        <a:t> per capita (USD – </a:t>
                      </a:r>
                      <a:r>
                        <a:rPr lang="hr-HR" sz="1000" b="0" baseline="0" dirty="0" smtClean="0">
                          <a:latin typeface="Franklin Gothic Book" panose="020B0503020102020204" pitchFamily="34" charset="0"/>
                        </a:rPr>
                        <a:t>sadašnje cijene</a:t>
                      </a:r>
                      <a:r>
                        <a:rPr lang="en-GB" sz="1000" b="0" baseline="0" dirty="0" smtClean="0">
                          <a:latin typeface="Franklin Gothic Book" panose="020B0503020102020204" pitchFamily="34" charset="0"/>
                        </a:rPr>
                        <a:t>)</a:t>
                      </a:r>
                      <a:endParaRPr lang="en-GB" sz="1000" b="0" dirty="0">
                        <a:latin typeface="Franklin Gothic Book" panose="020B0503020102020204" pitchFamily="34" charset="0"/>
                      </a:endParaRPr>
                    </a:p>
                  </a:txBody>
                  <a:tcPr marL="18000" marR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38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70</a:t>
                      </a:r>
                      <a:r>
                        <a:rPr lang="en-GB" sz="10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n-GB" sz="1000" b="0" u="none" strike="noStrike" kern="1200" dirty="0" smtClean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131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b="1" dirty="0"/>
              <a:t>Strategija za Bosnu i </a:t>
            </a:r>
            <a:r>
              <a:rPr lang="hr-HR" b="1" dirty="0" smtClean="0"/>
              <a:t>Hercegovinu</a:t>
            </a:r>
            <a:r>
              <a:rPr lang="en-US" b="1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2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3838" y="4370388"/>
            <a:ext cx="7705729" cy="1392237"/>
          </a:xfrm>
        </p:spPr>
        <p:txBody>
          <a:bodyPr/>
          <a:lstStyle/>
          <a:p>
            <a:pPr algn="just"/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  <a:cs typeface="Arial" charset="0"/>
              </a:rPr>
              <a:t>EBRD stavlja čitateljima na raspolaganje prevod izvornog teksta ovog dokumenta isključivo radi lakšeg snalaženja. Iako je sa dužnom pažnjom nastojao osigurati vjerodostojnost prevoda, EBRD ne garantira i ne odgovara za tačnost prevoda. Čitalac se može osloniti na prevod samo na vlastiti rizik.  EBRD, njegovi uposlenici ili osobe koje ga zastupaju neće ni u kojem slučaju biti odgovorni prema čitatelju niti bilo kojoj drugoj osobi ni za kakvu netačnost, grešku, propust, ispušteni tekst, manjkavosti i/ili bilo kakve izmjene bilo kojeg dijela sadržaja u prevodu, bez obzira na uzrok, niti za bilo kakvu štetu koja iz toga proizađe. U slučaju bilo kakvog neslaganja ili proturječnosti između verzije na engleskom jeziku i prevoda, engleska verzija se smatra mjerodavnom</a:t>
            </a:r>
            <a:r>
              <a:rPr lang="hr-HR" sz="1100" dirty="0"/>
              <a:t>.</a:t>
            </a:r>
            <a:endParaRPr lang="en-GB" sz="11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6891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934691" y="3086851"/>
            <a:ext cx="3477984" cy="61825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600" b="1" i="1" dirty="0" smtClean="0">
                <a:latin typeface="Franklin Gothic Book" panose="020B0503020102020204" pitchFamily="34" charset="0"/>
              </a:rPr>
              <a:t>ANE</a:t>
            </a:r>
            <a:r>
              <a:rPr lang="hr-HR" sz="1600" b="1" i="1" dirty="0" smtClean="0">
                <a:latin typeface="Franklin Gothic Book" panose="020B0503020102020204" pitchFamily="34" charset="0"/>
              </a:rPr>
              <a:t>KS</a:t>
            </a:r>
            <a:endParaRPr lang="en-GB" sz="1600" b="1" i="1" dirty="0" smtClean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72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33" y="1"/>
            <a:ext cx="6048136" cy="617724"/>
          </a:xfrm>
        </p:spPr>
        <p:txBody>
          <a:bodyPr>
            <a:noAutofit/>
          </a:bodyPr>
          <a:lstStyle/>
          <a:p>
            <a:r>
              <a:rPr lang="hr-BA" sz="1800" b="1" dirty="0" smtClean="0"/>
              <a:t>Ane</a:t>
            </a:r>
            <a:r>
              <a:rPr lang="hr-HR" sz="1800" b="1" dirty="0" smtClean="0"/>
              <a:t>ks</a:t>
            </a:r>
            <a:r>
              <a:rPr lang="en-GB" sz="1800" b="1" dirty="0" smtClean="0"/>
              <a:t> </a:t>
            </a:r>
            <a:r>
              <a:rPr lang="en-GB" sz="1800" b="1" dirty="0"/>
              <a:t>– </a:t>
            </a:r>
            <a:r>
              <a:rPr lang="hr-BA" sz="1800" b="1" dirty="0" smtClean="0"/>
              <a:t>Politi</a:t>
            </a:r>
            <a:r>
              <a:rPr lang="hr-HR" sz="1800" b="1" dirty="0" smtClean="0"/>
              <a:t>čka procjena u kontekstu Člana </a:t>
            </a:r>
            <a:r>
              <a:rPr lang="hr-HR" sz="1800" b="1" dirty="0" smtClean="0"/>
              <a:t>1</a:t>
            </a:r>
            <a:endParaRPr lang="en-GB" sz="1800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279571" y="6480000"/>
            <a:ext cx="360001" cy="378000"/>
          </a:xfrm>
        </p:spPr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21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533" y="688217"/>
            <a:ext cx="8652934" cy="545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U BiH postoje ustavni i zakonodavni okviri za pluralističku parlamentarnu demokraciju, razdvajanje ovlasti i 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provjere i osiguravanje 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ravnotež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u političkom sistemu, garancije 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temeljnih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prava i značajnu ulogu civilnog društva i u velikoj mjeri su u skladu sa međunarodnim i evropskim standardima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en-GB" sz="10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</a:pP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Međutim, na funkcioniranje države generalno, a posebno njenih demokratski izabranih institucija, utiču specifičnosti ustavnog uređenja zemlje. Dejtonski mirovni sporazum iz 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1995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godine, kojim je zaustavljen rat u 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BiH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i omogućena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stabilnost u zemlji, </a:t>
            </a: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stvorio je izuzetno kompleksnu državnu strukturu i fragmentiran politički aparat. Na centralnom nivou, proces donošenja odluka zasniva se na kompliciranom 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sistemu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provjera i osiguravanja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ravnotež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, </a:t>
            </a: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koji je osmišljen tako da zaštiti interese tri “konstitutivna” naroda i koji de facto ohrabruje njihove predstavnike u centralnim tijelima da pokažu privrženost svom konstitutivnom narodu, a ne državi.  Konsenzus između nacionalnih lidera o optimalnom budućem unutrašnjem uređenju BiH još uvijek se ne nazire, no bez sveobuhvatne reforme ustavnog uređenja teško će se ostvariti napredak ka 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efikasnijoj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i demokratskoj 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državi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en-GB" sz="10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</a:pP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Mnoge slabosti koje su zajedničke drugim zemljama Zapadnog Balkana – kao što su ukupna institucionalna slabost, relativno nizak kapacitet javne administracije, pretjerana politizacija i manjak meritokracije u državim službama, slabo pravosuđe, i težak poslovni ambijent – su umnožene u BiH. To je jedan od glavnih razloga zašto je zemlja često rangirana među najgorim u regionu u raznim tabelama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koje se odnose na 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poslovn</a:t>
            </a:r>
            <a:r>
              <a:rPr lang="en-US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ambijent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en-GB" sz="10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</a:pP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Specifičnosti ustavnog uređenja također utiču na ljudska prava. Neki dijelovi postojećeg BiH zakonodavstva nisu usklađeni sa međunarodnim standardima, uključujući i Evropsku konvenciju o ljudskim pravima. U 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2009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godini Evropski sud za ljudska prava (ECHR) je donio presudu da se zaustavi diskriminacija 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etničkih </a:t>
            </a: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manjina u BiH, čijim predstavnicima je zakonom onemogućeno da se kandidiraju za najviše javne službe. Ova presuda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ECHR-a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još nije implementirana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Rezolucija Parlamentarne skupštine Vijeća Evrope (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PACE</a:t>
            </a:r>
            <a:r>
              <a:rPr lang="en-GB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)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o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BiH navodi da ovo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“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koči završetak prijeko potrebnih reformi u ključnim sektorima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kao što su demokratske institucije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vladavina prava i ljudska prava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”(1). 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Kako je naglašeno u Akcionom planu za BiH Vijeća Evrope za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2015-2017</a:t>
            </a:r>
            <a:r>
              <a:rPr lang="en-GB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reforme potrebne za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“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ukidanje diskriminatornog izbornog sistema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...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su davno trebale biti provedene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”.(2)</a:t>
            </a:r>
            <a:endParaRPr lang="en-GB" sz="10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</a:pP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Napredak u demokratskim reformama direktno utiče na napredak zemlje u približavanju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EU.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Usvajanje nove Reformske agende od strane svih nivoa vlasti u BiH u ljeto 2015. godine predstavljalo je važan korak naprijed i omogućilo prevazilaženje zastoja u odnosima sa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EU</a:t>
            </a:r>
            <a:r>
              <a:rPr lang="en-GB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. 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Sporazum o stabilizaciji i pridruživanju, koji je godinama bio zamrznut, stupio je na snagu i u februaru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2016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 godine,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B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H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je podnijela formalnu aplikaciju za članstvo u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EU</a:t>
            </a:r>
            <a:r>
              <a:rPr lang="en-GB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Evropska komisija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(</a:t>
            </a:r>
            <a:r>
              <a:rPr lang="en-GB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EC)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je nakon toga dobila zadatak da pripremi svoje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“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Mišljenje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”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u vezi sa ovom aplikacijom i počela je sa tehničkim radom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U isto vrijeme, ostaju na snazi Zaključci Vijeća Evropske unije od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17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decembra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2013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koji povezuju implementaciju gore navedene presude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ECHR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-a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sa napretkom BiH na putu ka EU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(3). 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Najnoviji ishod sastanka Vijeća od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13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decembra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2016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podsjeća na važnost implementacije ove presude za uspostavljanje demokratskog i funkcionalnog društva u kojem je zagarantirana jednakost svim građanima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(4). </a:t>
            </a:r>
            <a:endParaRPr lang="en-GB" sz="10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</a:pPr>
            <a:r>
              <a:rPr lang="hr-HR" sz="1000" b="1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Predstavnička i odgovorna vlada</a:t>
            </a:r>
            <a:endParaRPr lang="en-GB" sz="1000" b="1" i="1" dirty="0" smtClean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</a:pP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Slobodni, pošteni i konkurentni izbori</a:t>
            </a:r>
            <a:endParaRPr lang="en-GB" sz="1000" dirty="0" smtClean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</a:pP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Postojeći pravni okvir, čak i ovako složen i 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opterećen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neusklađeno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šću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(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građani glasaju za šest različitih izbornih kategorija)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,</a:t>
            </a: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 omogućuje provođenje demokratskih 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izbora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Izbori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se uglavnom </a:t>
            </a:r>
            <a:r>
              <a:rPr lang="en-GB" sz="1000" noProof="1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provode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u skladu sa obavezama koje nameće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Organizacija za sigurnost i saradnju u Evropi (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OSCE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)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i Vijeće Europe, po procjeni ove dvije navedene institucije.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Izborni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zakon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iz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2001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godine čini osnovu izbornog pravnog okvira, koji je doživio značajne i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pozitivne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promjene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tokom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proteklih godina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Nedavne izmjene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(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najnovije izmjene su usvojene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2016</a:t>
            </a:r>
            <a:r>
              <a:rPr lang="bs-Latn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)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su izvršene da bi se implementirale preporuke OSCE-a u vezi sa povećanjem rodnih kvota, financiranjem kampanja i jačim kaznama za kršenja izbornog procesa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 </a:t>
            </a:r>
            <a:endParaRPr lang="en-GB" sz="10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533" y="6226599"/>
            <a:ext cx="8241242" cy="6309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hr-BA" sz="700" dirty="0" smtClean="0">
                <a:solidFill>
                  <a:schemeClr val="accent6"/>
                </a:solidFill>
              </a:rPr>
              <a:t>Parlamentar</a:t>
            </a:r>
            <a:r>
              <a:rPr lang="hr-HR" sz="700" dirty="0" smtClean="0">
                <a:solidFill>
                  <a:schemeClr val="accent6"/>
                </a:solidFill>
              </a:rPr>
              <a:t>na skupština Vijeća Evrope </a:t>
            </a:r>
            <a:r>
              <a:rPr lang="en-GB" sz="700" dirty="0" smtClean="0">
                <a:solidFill>
                  <a:schemeClr val="accent6"/>
                </a:solidFill>
              </a:rPr>
              <a:t>(</a:t>
            </a:r>
            <a:r>
              <a:rPr lang="en-GB" sz="700" dirty="0">
                <a:solidFill>
                  <a:schemeClr val="accent6"/>
                </a:solidFill>
              </a:rPr>
              <a:t>PACE), </a:t>
            </a:r>
            <a:r>
              <a:rPr lang="en-GB" sz="700" dirty="0" smtClean="0">
                <a:solidFill>
                  <a:schemeClr val="accent6"/>
                </a:solidFill>
              </a:rPr>
              <a:t>Re</a:t>
            </a:r>
            <a:r>
              <a:rPr lang="hr-HR" sz="700" dirty="0" smtClean="0">
                <a:solidFill>
                  <a:schemeClr val="accent6"/>
                </a:solidFill>
              </a:rPr>
              <a:t>zolucija</a:t>
            </a:r>
            <a:r>
              <a:rPr lang="en-GB" sz="700" dirty="0" smtClean="0">
                <a:solidFill>
                  <a:schemeClr val="accent6"/>
                </a:solidFill>
              </a:rPr>
              <a:t> </a:t>
            </a:r>
            <a:r>
              <a:rPr lang="en-GB" sz="700" dirty="0">
                <a:solidFill>
                  <a:schemeClr val="accent6"/>
                </a:solidFill>
              </a:rPr>
              <a:t>1855 </a:t>
            </a:r>
            <a:r>
              <a:rPr lang="en-GB" sz="700" dirty="0" smtClean="0">
                <a:solidFill>
                  <a:schemeClr val="accent6"/>
                </a:solidFill>
              </a:rPr>
              <a:t>o “</a:t>
            </a:r>
            <a:r>
              <a:rPr lang="hr-HR" sz="700" dirty="0" smtClean="0">
                <a:solidFill>
                  <a:schemeClr val="accent6"/>
                </a:solidFill>
              </a:rPr>
              <a:t>Funkcioniranju demokratskih institucija u Bosni i Hercegovini</a:t>
            </a:r>
            <a:r>
              <a:rPr lang="en-GB" sz="700" dirty="0" smtClean="0">
                <a:solidFill>
                  <a:schemeClr val="accent6"/>
                </a:solidFill>
              </a:rPr>
              <a:t>” (</a:t>
            </a:r>
            <a:r>
              <a:rPr lang="hr-HR" sz="700" dirty="0" smtClean="0">
                <a:solidFill>
                  <a:schemeClr val="accent6"/>
                </a:solidFill>
              </a:rPr>
              <a:t>usvojena na Plenarnoj sjednici </a:t>
            </a:r>
            <a:r>
              <a:rPr lang="en-GB" sz="700" dirty="0" smtClean="0">
                <a:solidFill>
                  <a:schemeClr val="accent6"/>
                </a:solidFill>
              </a:rPr>
              <a:t>9 </a:t>
            </a:r>
            <a:r>
              <a:rPr lang="hr-HR" sz="700" dirty="0" smtClean="0">
                <a:solidFill>
                  <a:schemeClr val="accent6"/>
                </a:solidFill>
              </a:rPr>
              <a:t>januara</a:t>
            </a:r>
            <a:r>
              <a:rPr lang="en-GB" sz="700" dirty="0" smtClean="0">
                <a:solidFill>
                  <a:schemeClr val="accent6"/>
                </a:solidFill>
              </a:rPr>
              <a:t> </a:t>
            </a:r>
            <a:r>
              <a:rPr lang="en-GB" sz="700" dirty="0">
                <a:solidFill>
                  <a:schemeClr val="accent6"/>
                </a:solidFill>
              </a:rPr>
              <a:t>2012</a:t>
            </a:r>
            <a:r>
              <a:rPr lang="en-GB" sz="700" dirty="0" smtClean="0">
                <a:solidFill>
                  <a:schemeClr val="accent6"/>
                </a:solidFill>
              </a:rPr>
              <a:t>)</a:t>
            </a:r>
          </a:p>
          <a:p>
            <a:pPr marL="228600" indent="-228600">
              <a:buAutoNum type="arabicParenR"/>
            </a:pPr>
            <a:r>
              <a:rPr lang="hr-HR" sz="700" dirty="0" smtClean="0">
                <a:solidFill>
                  <a:schemeClr val="accent6"/>
                </a:solidFill>
              </a:rPr>
              <a:t>Vijeće Evrope, Akcioni plan za Bosnu i Hercegovinu </a:t>
            </a:r>
            <a:r>
              <a:rPr lang="en-GB" sz="700" dirty="0" smtClean="0">
                <a:solidFill>
                  <a:schemeClr val="accent6"/>
                </a:solidFill>
              </a:rPr>
              <a:t>2015-2017</a:t>
            </a:r>
            <a:r>
              <a:rPr lang="en-GB" sz="700" dirty="0">
                <a:solidFill>
                  <a:schemeClr val="accent6"/>
                </a:solidFill>
              </a:rPr>
              <a:t>, </a:t>
            </a:r>
            <a:r>
              <a:rPr lang="hr-HR" sz="700" dirty="0" smtClean="0">
                <a:solidFill>
                  <a:schemeClr val="accent6"/>
                </a:solidFill>
              </a:rPr>
              <a:t>usvojen na Vijeću ministara Vijeća Evrope </a:t>
            </a:r>
            <a:r>
              <a:rPr lang="en-GB" sz="700" dirty="0" smtClean="0">
                <a:solidFill>
                  <a:schemeClr val="accent6"/>
                </a:solidFill>
              </a:rPr>
              <a:t> 4</a:t>
            </a:r>
            <a:r>
              <a:rPr lang="bs-Latn-BA" sz="700" dirty="0" smtClean="0">
                <a:solidFill>
                  <a:schemeClr val="accent6"/>
                </a:solidFill>
              </a:rPr>
              <a:t>.</a:t>
            </a:r>
            <a:r>
              <a:rPr lang="en-GB" sz="700" dirty="0" smtClean="0">
                <a:solidFill>
                  <a:schemeClr val="accent6"/>
                </a:solidFill>
              </a:rPr>
              <a:t> </a:t>
            </a:r>
            <a:r>
              <a:rPr lang="hr-HR" sz="700" dirty="0" smtClean="0">
                <a:solidFill>
                  <a:schemeClr val="accent6"/>
                </a:solidFill>
              </a:rPr>
              <a:t>marta</a:t>
            </a:r>
            <a:r>
              <a:rPr lang="en-GB" sz="700" dirty="0" smtClean="0">
                <a:solidFill>
                  <a:schemeClr val="accent6"/>
                </a:solidFill>
              </a:rPr>
              <a:t> </a:t>
            </a:r>
            <a:r>
              <a:rPr lang="en-GB" sz="700" dirty="0">
                <a:solidFill>
                  <a:schemeClr val="accent6"/>
                </a:solidFill>
              </a:rPr>
              <a:t>2015</a:t>
            </a:r>
            <a:r>
              <a:rPr lang="en-GB" sz="700" dirty="0" smtClean="0">
                <a:solidFill>
                  <a:schemeClr val="accent6"/>
                </a:solidFill>
              </a:rPr>
              <a:t>.</a:t>
            </a:r>
          </a:p>
          <a:p>
            <a:pPr marL="228600" indent="-228600">
              <a:buAutoNum type="arabicParenR"/>
            </a:pPr>
            <a:r>
              <a:rPr lang="en-GB" sz="700" dirty="0">
                <a:solidFill>
                  <a:schemeClr val="accent6"/>
                </a:solidFill>
              </a:rPr>
              <a:t> </a:t>
            </a:r>
            <a:r>
              <a:rPr lang="hr-HR" sz="700" dirty="0" smtClean="0">
                <a:solidFill>
                  <a:schemeClr val="accent6"/>
                </a:solidFill>
              </a:rPr>
              <a:t>Zaključci Vijeća za opće poslove, Vijeće Evropske unije</a:t>
            </a:r>
            <a:r>
              <a:rPr lang="en-GB" sz="700" dirty="0" smtClean="0">
                <a:solidFill>
                  <a:schemeClr val="accent6"/>
                </a:solidFill>
              </a:rPr>
              <a:t>, </a:t>
            </a:r>
            <a:r>
              <a:rPr lang="en-GB" sz="700" dirty="0">
                <a:solidFill>
                  <a:schemeClr val="accent6"/>
                </a:solidFill>
              </a:rPr>
              <a:t>17 </a:t>
            </a:r>
            <a:r>
              <a:rPr lang="hr-HR" sz="700" dirty="0" smtClean="0">
                <a:solidFill>
                  <a:schemeClr val="accent6"/>
                </a:solidFill>
              </a:rPr>
              <a:t>decembar</a:t>
            </a:r>
            <a:r>
              <a:rPr lang="en-GB" sz="700" dirty="0" smtClean="0">
                <a:solidFill>
                  <a:schemeClr val="accent6"/>
                </a:solidFill>
              </a:rPr>
              <a:t> </a:t>
            </a:r>
            <a:r>
              <a:rPr lang="en-GB" sz="700" dirty="0">
                <a:solidFill>
                  <a:schemeClr val="accent6"/>
                </a:solidFill>
              </a:rPr>
              <a:t>2013.</a:t>
            </a:r>
          </a:p>
          <a:p>
            <a:pPr marL="228600" indent="-228600">
              <a:buAutoNum type="arabicParenR"/>
            </a:pPr>
            <a:r>
              <a:rPr lang="en-GB" sz="700" dirty="0">
                <a:solidFill>
                  <a:schemeClr val="accent6"/>
                </a:solidFill>
              </a:rPr>
              <a:t> </a:t>
            </a:r>
            <a:r>
              <a:rPr lang="hr-HR" sz="700" dirty="0" smtClean="0">
                <a:solidFill>
                  <a:schemeClr val="accent6"/>
                </a:solidFill>
              </a:rPr>
              <a:t>Ishod sastanka Vijeća</a:t>
            </a:r>
            <a:r>
              <a:rPr lang="en-GB" sz="700" dirty="0" smtClean="0">
                <a:solidFill>
                  <a:schemeClr val="accent6"/>
                </a:solidFill>
              </a:rPr>
              <a:t>, </a:t>
            </a:r>
            <a:r>
              <a:rPr lang="hr-HR" sz="700" dirty="0" smtClean="0">
                <a:solidFill>
                  <a:schemeClr val="accent6"/>
                </a:solidFill>
              </a:rPr>
              <a:t>Opći poslovi</a:t>
            </a:r>
            <a:r>
              <a:rPr lang="en-GB" sz="700" dirty="0" smtClean="0">
                <a:solidFill>
                  <a:schemeClr val="accent6"/>
                </a:solidFill>
              </a:rPr>
              <a:t>, </a:t>
            </a:r>
            <a:r>
              <a:rPr lang="hr-HR" sz="700" dirty="0" smtClean="0">
                <a:solidFill>
                  <a:schemeClr val="accent6"/>
                </a:solidFill>
              </a:rPr>
              <a:t>Vijeće Evropske unije</a:t>
            </a:r>
            <a:r>
              <a:rPr lang="en-GB" sz="700" dirty="0" smtClean="0">
                <a:solidFill>
                  <a:schemeClr val="accent6"/>
                </a:solidFill>
              </a:rPr>
              <a:t>, 13</a:t>
            </a:r>
            <a:r>
              <a:rPr lang="bs-Latn-BA" sz="700" dirty="0" smtClean="0">
                <a:solidFill>
                  <a:schemeClr val="accent6"/>
                </a:solidFill>
              </a:rPr>
              <a:t>.</a:t>
            </a:r>
            <a:r>
              <a:rPr lang="en-GB" sz="700" dirty="0" smtClean="0">
                <a:solidFill>
                  <a:schemeClr val="accent6"/>
                </a:solidFill>
              </a:rPr>
              <a:t> </a:t>
            </a:r>
            <a:r>
              <a:rPr lang="hr-HR" sz="700" dirty="0" smtClean="0">
                <a:solidFill>
                  <a:schemeClr val="accent6"/>
                </a:solidFill>
              </a:rPr>
              <a:t>decembar</a:t>
            </a:r>
            <a:r>
              <a:rPr lang="en-GB" sz="700" dirty="0" smtClean="0">
                <a:solidFill>
                  <a:schemeClr val="accent6"/>
                </a:solidFill>
              </a:rPr>
              <a:t> 2016. </a:t>
            </a:r>
            <a:r>
              <a:rPr lang="hr-HR" sz="700" dirty="0" smtClean="0">
                <a:solidFill>
                  <a:schemeClr val="accent6"/>
                </a:solidFill>
              </a:rPr>
              <a:t>Parlamentarna skupština Vijeća Evrope </a:t>
            </a:r>
            <a:r>
              <a:rPr lang="en-GB" sz="700" dirty="0" smtClean="0">
                <a:solidFill>
                  <a:schemeClr val="accent6"/>
                </a:solidFill>
              </a:rPr>
              <a:t>(</a:t>
            </a:r>
            <a:r>
              <a:rPr lang="en-GB" sz="700" dirty="0">
                <a:solidFill>
                  <a:schemeClr val="accent6"/>
                </a:solidFill>
              </a:rPr>
              <a:t>PACE), </a:t>
            </a:r>
            <a:r>
              <a:rPr lang="hr-HR" sz="700" dirty="0" smtClean="0">
                <a:solidFill>
                  <a:schemeClr val="accent6"/>
                </a:solidFill>
              </a:rPr>
              <a:t>Rezolucija</a:t>
            </a:r>
            <a:r>
              <a:rPr lang="en-GB" sz="700" dirty="0" smtClean="0">
                <a:solidFill>
                  <a:schemeClr val="accent6"/>
                </a:solidFill>
              </a:rPr>
              <a:t> </a:t>
            </a:r>
            <a:r>
              <a:rPr lang="en-GB" sz="700" dirty="0">
                <a:solidFill>
                  <a:schemeClr val="accent6"/>
                </a:solidFill>
              </a:rPr>
              <a:t>1701 (2010), </a:t>
            </a:r>
            <a:r>
              <a:rPr lang="hr-HR" sz="700" dirty="0" smtClean="0">
                <a:solidFill>
                  <a:schemeClr val="accent6"/>
                </a:solidFill>
              </a:rPr>
              <a:t>Rezolucija</a:t>
            </a:r>
            <a:r>
              <a:rPr lang="en-GB" sz="700" dirty="0" smtClean="0">
                <a:solidFill>
                  <a:schemeClr val="accent6"/>
                </a:solidFill>
              </a:rPr>
              <a:t> </a:t>
            </a:r>
            <a:r>
              <a:rPr lang="en-GB" sz="700" dirty="0">
                <a:solidFill>
                  <a:schemeClr val="accent6"/>
                </a:solidFill>
              </a:rPr>
              <a:t>1725 (2010</a:t>
            </a:r>
            <a:r>
              <a:rPr lang="en-GB" sz="700" dirty="0" smtClean="0">
                <a:solidFill>
                  <a:schemeClr val="accent6"/>
                </a:solidFill>
              </a:rPr>
              <a:t>), </a:t>
            </a:r>
            <a:r>
              <a:rPr lang="hr-HR" sz="700" dirty="0" smtClean="0">
                <a:solidFill>
                  <a:schemeClr val="accent6"/>
                </a:solidFill>
              </a:rPr>
              <a:t>i Rezolucija</a:t>
            </a:r>
            <a:r>
              <a:rPr lang="en-GB" sz="700" dirty="0" smtClean="0">
                <a:solidFill>
                  <a:schemeClr val="accent6"/>
                </a:solidFill>
              </a:rPr>
              <a:t> </a:t>
            </a:r>
            <a:r>
              <a:rPr lang="en-GB" sz="700" dirty="0">
                <a:solidFill>
                  <a:schemeClr val="accent6"/>
                </a:solidFill>
              </a:rPr>
              <a:t>1855 (2012</a:t>
            </a:r>
            <a:r>
              <a:rPr lang="en-GB" sz="700" dirty="0" smtClean="0">
                <a:solidFill>
                  <a:schemeClr val="accent6"/>
                </a:solidFill>
              </a:rPr>
              <a:t>)</a:t>
            </a:r>
            <a:endParaRPr lang="en-GB" sz="7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7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33" y="1"/>
            <a:ext cx="6048136" cy="617724"/>
          </a:xfrm>
        </p:spPr>
        <p:txBody>
          <a:bodyPr>
            <a:noAutofit/>
          </a:bodyPr>
          <a:lstStyle/>
          <a:p>
            <a:r>
              <a:rPr lang="hr-BA" sz="1800" b="1" dirty="0" smtClean="0"/>
              <a:t>Ane</a:t>
            </a:r>
            <a:r>
              <a:rPr lang="hr-HR" sz="1800" b="1" dirty="0" smtClean="0"/>
              <a:t>ks</a:t>
            </a:r>
            <a:r>
              <a:rPr lang="en-GB" sz="1800" b="1" dirty="0" smtClean="0"/>
              <a:t> </a:t>
            </a:r>
            <a:r>
              <a:rPr lang="en-GB" sz="1800" b="1" dirty="0"/>
              <a:t>– </a:t>
            </a:r>
            <a:r>
              <a:rPr lang="hr-BA" sz="1800" b="1" dirty="0" smtClean="0"/>
              <a:t>Politi</a:t>
            </a:r>
            <a:r>
              <a:rPr lang="hr-HR" sz="1800" b="1" dirty="0" smtClean="0"/>
              <a:t>čka </a:t>
            </a:r>
            <a:r>
              <a:rPr lang="hr-HR" sz="1800" b="1" dirty="0"/>
              <a:t>procjena u kontekstu Člana 1</a:t>
            </a:r>
            <a:endParaRPr lang="en-GB" sz="1800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279571" y="6480000"/>
            <a:ext cx="360001" cy="378000"/>
          </a:xfrm>
        </p:spPr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22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533" y="617724"/>
            <a:ext cx="865293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Međutim, postoji jedno područje u kojem pravni okvir nije uspješan u pogledu aktivnog i pasivnog biračkog prava: postojeća ograničenja zasnovana na etničkoj pripadnosti i mjestu prebivališta u vezi sa pravom na izbor kandidata nisu u skladu sa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</a:t>
            </a:r>
            <a:r>
              <a:rPr lang="en-US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ropskom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konvencijom o ljudskim pravima i u suprotnosti su sa OSCE dokumentom iz Kopenhagena i drugim međunarodnim standardima.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PACE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je u više navrata od BiH vlasti tražila donošenje amandmana na Ustav i Izborni zakon kako bi se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zaustavila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diskriminacij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etničkih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manjina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(5).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ECHR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je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22 decembra 2009 godine donio pravno obavezujuću presudu prema kojoj je uskraćivanje prava na osnovu etničke pripadnosti nespojivo sa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op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ć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im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načelima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ropske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konvencije. U 2011 godini uspostavljen je Privremeni zajednički parlamentarni odbor za izradu nacrta izmjena i dopuna Ustava i Izbornog zakona kako bi se isti uskladili sa presudom ECHR-a, ali do sada nije došlo do dogovora ključnih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sudionika. ECHR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je nakon toga donio još jednu presudu koja se odnosi na ograničenja izbornog prava bazirana na etničkoj pripadnosti i mjestu prebivališta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(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Zorni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ć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v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H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, 2014),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 još jedna tužba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(Pilav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v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H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)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je u toku.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Zbog nedostatka političkog dogovora, osnovno pravo građana da glasaju na lokalnim izborima je ugroženo na lokalnom nivou u etnički podijeljenom gradu Mostaru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gdje već šest godina nije provedena presuda Ustavnog suda i nije bilo izbora.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 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 praksi, izbori omogućuju nadmetanje između različitih političkih stranaka kao i slobodan izbor za birače. Kandidati mogu voditi svoje kampanje slobodno i bez ometanja od strane vlasti. Centralna izborna komisija (CIK) je nezavisno stalno tijelo koje imenuje specijalna Komisija za izbor i imenovanja. Predstavnici OSCE-a i Ureda visokog predstavnika (OHR)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bili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su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članovi Izborne komisije do 2005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godine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a svaka od tih organizacija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dalje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ima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savjetodavno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mjesto u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CIK-u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bez prava glasa.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Op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ć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inske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izborne komisije su stalna tijela koja imenuju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op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ć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inski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organi vlasti i čija imenovanja odobrava CIK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Mediji glasačima omogućavaju raznovrsnu i široku pokrivenost izborne kampanje. Izborni zakon predviđa domaće i međunarodne posmatrače izbora na svim nivoima izborne administracije. Međutim, smanjuje se broj domaćih posmatrača iz civilnog društva u velikoj mjeri zbog nedostatka sredstava. Specifičnosti ustavnog ustrojstva zemlje i preostale etničke podjele rezultiraju činjenicom prema kojoj političke stranke uglavnom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kontaktiraju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sa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svojim etničkim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grupama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iako postoji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 nekoliko političkih stranaka koje u većoj mjeri imaju multietnički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pristup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Od kraja rata (1992-1995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BiH je održavala redovne demokratske i konkurentne izbore na centralnom i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op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ć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inskom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nivou. U prošlosti su izbori bili uspješno organizirani od strane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OSCE-a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Tri zadnja opća izbora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2006, 2010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2014)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 općinski izbori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2008, 2012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2016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)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su u potpunosti obavljeni od strane BiH vlasti.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Posljednji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op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ć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izbori su od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strane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OSCE-ove/ODIHR-ove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misije za posmatranje izbora bili ocijenjeni kao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općenito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uspješni (6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).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Izborna kampanja je bila konkurentna i sloboda izražavanja je poštovana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Izbori su prošli u relativno mirnoj atmosferi, iako su povremeno bili obilježeni zapaljivom retorikom nekih učesnika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Proces je protekao lošije tokom brojanja glasova, kada su promatrači postavili pitanja transparentnosti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Među proceduralnim nepravilnostima koje se ponavljaju nalazi se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tzv.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glasanje putem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‘p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osrednika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’ (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obitelji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naročito u ruralnim oblastima, i trgovanje pozicijama u komisijama na izbornim mjestima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Lokalni izbori održani u oktobru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2016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su procijenjeni uglavnom kao regularni, međutim, zabilježen je manji broj incidenata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(7). 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Razdvajanje ovlasti i efikasne kontrole i ravnoteža</a:t>
            </a:r>
            <a:endParaRPr lang="en-GB" sz="1000" i="1" dirty="0" smtClean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en-GB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U BiH postoji ustavni i zakonodavni okvir parlamentarne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demokra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c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ije </a:t>
            </a:r>
            <a:r>
              <a:rPr lang="en-GB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koji karakteriše odvajanje ovlasti, kontrole i ravnoteža u političkom sistemu, nezavisno zakonodavstvo i procedure zakonodavnog nadzora u propisanoj domeni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odlučivanja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 </a:t>
            </a: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Jedinstvena složenost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strukture 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upravljanja </a:t>
            </a: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u BiH proizilazi iz odredbi Dejtonskog mirovnog sporazuma sa razrađenim sistemom provjera i ravnoteže. One su u velikoj mjeri bile osmišljene u cilju zaštite interesa tri "konstitutivna" </a:t>
            </a:r>
            <a:r>
              <a:rPr lang="vi-VN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naroda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en-GB" sz="10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533" y="6463672"/>
            <a:ext cx="8241242" cy="3924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650" dirty="0" smtClean="0">
                <a:solidFill>
                  <a:srgbClr val="000000"/>
                </a:solidFill>
              </a:rPr>
              <a:t>5) </a:t>
            </a:r>
            <a:r>
              <a:rPr lang="hr-BA" sz="650" dirty="0" smtClean="0">
                <a:solidFill>
                  <a:srgbClr val="000000"/>
                </a:solidFill>
              </a:rPr>
              <a:t>Parlamentar</a:t>
            </a:r>
            <a:r>
              <a:rPr lang="hr-HR" sz="650" dirty="0" smtClean="0">
                <a:solidFill>
                  <a:srgbClr val="000000"/>
                </a:solidFill>
              </a:rPr>
              <a:t>na </a:t>
            </a:r>
            <a:r>
              <a:rPr lang="hr-HR" sz="650" dirty="0" smtClean="0">
                <a:solidFill>
                  <a:srgbClr val="000000"/>
                </a:solidFill>
              </a:rPr>
              <a:t>skupština Vijeća Evrope </a:t>
            </a:r>
            <a:r>
              <a:rPr lang="en-GB" sz="650" dirty="0" smtClean="0">
                <a:solidFill>
                  <a:srgbClr val="000000"/>
                </a:solidFill>
              </a:rPr>
              <a:t>(</a:t>
            </a:r>
            <a:r>
              <a:rPr lang="en-GB" sz="650" dirty="0">
                <a:solidFill>
                  <a:srgbClr val="000000"/>
                </a:solidFill>
              </a:rPr>
              <a:t>PACE), </a:t>
            </a:r>
            <a:r>
              <a:rPr lang="en-GB" sz="650" dirty="0" smtClean="0">
                <a:solidFill>
                  <a:srgbClr val="000000"/>
                </a:solidFill>
              </a:rPr>
              <a:t>Re</a:t>
            </a:r>
            <a:r>
              <a:rPr lang="hr-HR" sz="650" dirty="0" smtClean="0">
                <a:solidFill>
                  <a:srgbClr val="000000"/>
                </a:solidFill>
              </a:rPr>
              <a:t>zolucija</a:t>
            </a:r>
            <a:r>
              <a:rPr lang="en-GB" sz="650" dirty="0" smtClean="0">
                <a:solidFill>
                  <a:srgbClr val="000000"/>
                </a:solidFill>
              </a:rPr>
              <a:t> </a:t>
            </a:r>
            <a:r>
              <a:rPr lang="en-GB" sz="650" dirty="0">
                <a:solidFill>
                  <a:srgbClr val="000000"/>
                </a:solidFill>
              </a:rPr>
              <a:t>1701 (2010), </a:t>
            </a:r>
            <a:r>
              <a:rPr lang="en-GB" sz="650" dirty="0" smtClean="0">
                <a:solidFill>
                  <a:srgbClr val="000000"/>
                </a:solidFill>
              </a:rPr>
              <a:t>Re</a:t>
            </a:r>
            <a:r>
              <a:rPr lang="hr-HR" sz="650" dirty="0" smtClean="0">
                <a:solidFill>
                  <a:srgbClr val="000000"/>
                </a:solidFill>
              </a:rPr>
              <a:t>zolucija</a:t>
            </a:r>
            <a:r>
              <a:rPr lang="en-GB" sz="650" dirty="0" smtClean="0">
                <a:solidFill>
                  <a:srgbClr val="000000"/>
                </a:solidFill>
              </a:rPr>
              <a:t> </a:t>
            </a:r>
            <a:r>
              <a:rPr lang="en-GB" sz="650" dirty="0">
                <a:solidFill>
                  <a:srgbClr val="000000"/>
                </a:solidFill>
              </a:rPr>
              <a:t>1725 (2010</a:t>
            </a:r>
            <a:r>
              <a:rPr lang="en-GB" sz="650" dirty="0" smtClean="0">
                <a:solidFill>
                  <a:srgbClr val="000000"/>
                </a:solidFill>
              </a:rPr>
              <a:t>), </a:t>
            </a:r>
            <a:r>
              <a:rPr lang="hr-HR" sz="650" dirty="0" smtClean="0">
                <a:solidFill>
                  <a:srgbClr val="000000"/>
                </a:solidFill>
              </a:rPr>
              <a:t>i Rezolucija</a:t>
            </a:r>
            <a:r>
              <a:rPr lang="en-GB" sz="650" dirty="0" smtClean="0">
                <a:solidFill>
                  <a:srgbClr val="000000"/>
                </a:solidFill>
              </a:rPr>
              <a:t> </a:t>
            </a:r>
            <a:r>
              <a:rPr lang="en-GB" sz="650" dirty="0">
                <a:solidFill>
                  <a:srgbClr val="000000"/>
                </a:solidFill>
              </a:rPr>
              <a:t>1855 (2012</a:t>
            </a:r>
            <a:r>
              <a:rPr lang="en-GB" sz="650" dirty="0" smtClean="0">
                <a:solidFill>
                  <a:srgbClr val="000000"/>
                </a:solidFill>
              </a:rPr>
              <a:t>)</a:t>
            </a:r>
          </a:p>
          <a:p>
            <a:r>
              <a:rPr lang="en-GB" sz="650" dirty="0" smtClean="0">
                <a:solidFill>
                  <a:srgbClr val="000000"/>
                </a:solidFill>
              </a:rPr>
              <a:t>6) OSCE</a:t>
            </a:r>
            <a:r>
              <a:rPr lang="hr-HR" sz="650" dirty="0" smtClean="0">
                <a:solidFill>
                  <a:srgbClr val="000000"/>
                </a:solidFill>
              </a:rPr>
              <a:t>-ov Ured za demokratske institucije i ljudska prava </a:t>
            </a:r>
            <a:r>
              <a:rPr lang="en-GB" sz="650" dirty="0" smtClean="0">
                <a:solidFill>
                  <a:srgbClr val="000000"/>
                </a:solidFill>
              </a:rPr>
              <a:t> (</a:t>
            </a:r>
            <a:r>
              <a:rPr lang="en-GB" sz="650" dirty="0">
                <a:solidFill>
                  <a:srgbClr val="000000"/>
                </a:solidFill>
              </a:rPr>
              <a:t>ODIHR), </a:t>
            </a:r>
            <a:r>
              <a:rPr lang="hr-HR" sz="650" dirty="0" smtClean="0">
                <a:solidFill>
                  <a:srgbClr val="000000"/>
                </a:solidFill>
              </a:rPr>
              <a:t>Opći izbori od 12 oktobra </a:t>
            </a:r>
            <a:r>
              <a:rPr lang="en-GB" sz="650" dirty="0" smtClean="0">
                <a:solidFill>
                  <a:srgbClr val="000000"/>
                </a:solidFill>
              </a:rPr>
              <a:t> 2014</a:t>
            </a:r>
            <a:r>
              <a:rPr lang="en-GB" sz="650" dirty="0">
                <a:solidFill>
                  <a:srgbClr val="000000"/>
                </a:solidFill>
              </a:rPr>
              <a:t>, </a:t>
            </a:r>
            <a:r>
              <a:rPr lang="hr-HR" sz="650" dirty="0" smtClean="0">
                <a:solidFill>
                  <a:srgbClr val="000000"/>
                </a:solidFill>
              </a:rPr>
              <a:t>Izborna promatračka misija</a:t>
            </a:r>
            <a:r>
              <a:rPr lang="en-GB" sz="650" dirty="0" smtClean="0">
                <a:solidFill>
                  <a:srgbClr val="000000"/>
                </a:solidFill>
              </a:rPr>
              <a:t>, Final</a:t>
            </a:r>
            <a:r>
              <a:rPr lang="hr-HR" sz="650" dirty="0" smtClean="0">
                <a:solidFill>
                  <a:srgbClr val="000000"/>
                </a:solidFill>
              </a:rPr>
              <a:t>ni izvještaj</a:t>
            </a:r>
            <a:r>
              <a:rPr lang="en-GB" sz="650" dirty="0" smtClean="0">
                <a:solidFill>
                  <a:srgbClr val="000000"/>
                </a:solidFill>
              </a:rPr>
              <a:t>, </a:t>
            </a:r>
            <a:r>
              <a:rPr lang="en-GB" sz="650" dirty="0">
                <a:solidFill>
                  <a:srgbClr val="000000"/>
                </a:solidFill>
              </a:rPr>
              <a:t>7 </a:t>
            </a:r>
            <a:r>
              <a:rPr lang="hr-HR" sz="650" dirty="0" smtClean="0">
                <a:solidFill>
                  <a:srgbClr val="000000"/>
                </a:solidFill>
              </a:rPr>
              <a:t>j</a:t>
            </a:r>
            <a:r>
              <a:rPr lang="hr-BA" sz="650" dirty="0" smtClean="0">
                <a:solidFill>
                  <a:srgbClr val="000000"/>
                </a:solidFill>
              </a:rPr>
              <a:t>anuar</a:t>
            </a:r>
            <a:r>
              <a:rPr lang="en-GB" sz="650" dirty="0" smtClean="0">
                <a:solidFill>
                  <a:srgbClr val="000000"/>
                </a:solidFill>
              </a:rPr>
              <a:t> </a:t>
            </a:r>
            <a:r>
              <a:rPr lang="en-GB" sz="650" dirty="0">
                <a:solidFill>
                  <a:srgbClr val="000000"/>
                </a:solidFill>
              </a:rPr>
              <a:t>2015.</a:t>
            </a:r>
          </a:p>
          <a:p>
            <a:r>
              <a:rPr lang="en-GB" sz="650" dirty="0" smtClean="0">
                <a:solidFill>
                  <a:srgbClr val="000000"/>
                </a:solidFill>
              </a:rPr>
              <a:t>7) </a:t>
            </a:r>
            <a:r>
              <a:rPr lang="hr-HR" sz="650" dirty="0" smtClean="0">
                <a:solidFill>
                  <a:srgbClr val="000000"/>
                </a:solidFill>
              </a:rPr>
              <a:t>Vijeće Evrope</a:t>
            </a:r>
            <a:r>
              <a:rPr lang="en-GB" sz="650" dirty="0" smtClean="0">
                <a:solidFill>
                  <a:srgbClr val="000000"/>
                </a:solidFill>
              </a:rPr>
              <a:t>, </a:t>
            </a:r>
            <a:r>
              <a:rPr lang="hr-HR" sz="650" dirty="0" smtClean="0">
                <a:solidFill>
                  <a:srgbClr val="000000"/>
                </a:solidFill>
              </a:rPr>
              <a:t>Kongres lokalnih i regionalnih vlasti, preliminarni nalazi praćenja izbora načelnika i članova vijeća  u Bosni i Hercegovini , oktobar</a:t>
            </a:r>
            <a:r>
              <a:rPr lang="en-GB" sz="650" dirty="0" smtClean="0">
                <a:solidFill>
                  <a:srgbClr val="000000"/>
                </a:solidFill>
              </a:rPr>
              <a:t> </a:t>
            </a:r>
            <a:r>
              <a:rPr lang="en-GB" sz="650" dirty="0">
                <a:solidFill>
                  <a:srgbClr val="000000"/>
                </a:solidFill>
              </a:rPr>
              <a:t>2016</a:t>
            </a:r>
            <a:r>
              <a:rPr lang="en-GB" sz="650" dirty="0" smtClean="0">
                <a:solidFill>
                  <a:srgbClr val="000000"/>
                </a:solidFill>
              </a:rPr>
              <a:t>.</a:t>
            </a:r>
            <a:endParaRPr lang="en-GB" sz="65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04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33" y="1"/>
            <a:ext cx="6048136" cy="617724"/>
          </a:xfrm>
        </p:spPr>
        <p:txBody>
          <a:bodyPr>
            <a:noAutofit/>
          </a:bodyPr>
          <a:lstStyle/>
          <a:p>
            <a:r>
              <a:rPr lang="hr-HR" sz="1800" b="1" dirty="0" smtClean="0"/>
              <a:t>Aneks</a:t>
            </a:r>
            <a:r>
              <a:rPr lang="en-GB" sz="1800" b="1" dirty="0" smtClean="0"/>
              <a:t> </a:t>
            </a:r>
            <a:r>
              <a:rPr lang="en-GB" sz="1800" b="1" dirty="0"/>
              <a:t>– </a:t>
            </a:r>
            <a:r>
              <a:rPr lang="hr-BA" sz="1800" b="1" dirty="0" smtClean="0"/>
              <a:t>Politi</a:t>
            </a:r>
            <a:r>
              <a:rPr lang="hr-HR" sz="1800" b="1" dirty="0" smtClean="0"/>
              <a:t>čka </a:t>
            </a:r>
            <a:r>
              <a:rPr lang="hr-HR" sz="1800" b="1" dirty="0"/>
              <a:t>procjena u kontekstu Člana 1</a:t>
            </a:r>
            <a:endParaRPr lang="en-GB" sz="1800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279571" y="6480000"/>
            <a:ext cx="360001" cy="378000"/>
          </a:xfrm>
        </p:spPr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23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533" y="666445"/>
            <a:ext cx="8652934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 stvarnosti, one ohrabruju političke predstavnike da pokažu predanost samo svom entitetu i njihovoj etničkoj grupi, a ne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državi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Funkcionalnost i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efikasnost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vlade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na državnom nivou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je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ograničena, kao i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koordinacija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kreiranja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politik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Ustav pruža ograničene ovlasti institucijama na državnom nivou, dok većinu takvih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ovlasti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daje Entitetima: Federaciji BiH (FBiH) i Republici Srpskoj (RS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).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Početak implementacije Reformske agende, usvojene 2015, je doveo do poboljšanja u funkcioniranju Parlamentarne skupštine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H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 entitetskih parlamenata, uključujući efikasnost zakonodavnog procesa i mogućnost nadzora nad aktivnostima izvršne vlasti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BA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Ef</a:t>
            </a: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ikasnost ovlasti za upravljanje izabranih zvaničnika</a:t>
            </a:r>
            <a:endParaRPr lang="en-GB" sz="1000" i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BiH je uspostavila institucionalne, pravne i financijske aranžmane za izabrane zvaničnike da koriste svoja ovlaštenja i oni nisu ograničeni internim nedemokratskim pravom veta ili drugim neprimjerenim uticajima.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Kao i u mnogim drugim zemljama u tranziciji, već dugo postoji blizak odnos između poslovnih i političkih elita. Međutim, to ne dovodi u pitanje ovlasti izabranih zvaničnika u upravljanju zemljom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Međunarodno prisustvo u BiH je i dalje značajno i pored činjenice da su mu uloga i brojnost smanjeni. Dejtonski sporazum je uspostavio Ured visokog predstavnika (OHR) pod pokroviteljstvom Ujedinjenih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nacija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(UN)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Visoki predstavnik (HR), koji izvještava Vijeće za implementaciju mira (PIC), grupu od 55 zemalja i međunarodnih organizacija koje "sponzoriraju i usmjeravaju proces provedbe mira", može donositi odluke koje imaju zakonodavnu snagu, uključujući i nadmoćnost nad domaćim zakonodavstvom. Godine 1997 PIC je Visokom predstavniku dao dodatna ovlaštenja (Bonske ovlasti) za razrješenje bilo kojeg zvaničnika, uključujući i izabrane zvaničnike, koji opstruiraju Dejtonski mirovni sporazum. Iako je u praksi korištenje bonskih ovlasti smanjeno tokom godina, Visoki predstavnik ih i dalje povremeno koristiti. PIC je postigao dogovor da će OHR u budućnosti prestati sa radom kada se ispune određeni "uslovi" i ostvare određeni "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ciljevi".</a:t>
            </a:r>
            <a:endParaRPr lang="hr-HR" sz="1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 prošlosti je Visoki predstavnik bio i specijalni predstavnik Evropske unije u BiH (EUSR).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Nakon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razdvajanja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ovih dvaju mandata, EU je ojačala svoju ulogu u BiH, što uključuje kombinovano prisustvo EUSR-a i EU Delegacije. EU je rasporedila značajne resurse u Bosni i Hercegovini u okviru Zajedničke vanjske i sigurnosne politike, postavši tako ključni međunarodni faktor. </a:t>
            </a:r>
            <a:endParaRPr lang="hr-HR" sz="1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 BiH postoji strano vojno prisustvo pod vodstvom EU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– EUFOR Althea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koje, u skladu sa relevantnom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UNSCR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rezolucijom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(8),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ima mandat podržavanja sigurnog okruženja u zemlji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Tokom posljednih nekoliko godina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EUFOR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je rekonstruiran i smanjen je broj vojnika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Trenutno je EUFOR uglavnom angažiran na izgradnji kapaciteta i obuci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en-GB" sz="1000" b="1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Civil</a:t>
            </a:r>
            <a:r>
              <a:rPr lang="hr-HR" sz="1000" b="1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no društvo, mediji i sudjelovanje</a:t>
            </a:r>
            <a:endParaRPr lang="en-GB" sz="1000" b="1" i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Veličina i nezavisnost civilnog društva</a:t>
            </a:r>
            <a:endParaRPr lang="en-GB" sz="1000" i="1" dirty="0" smtClean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Postoji zadovoljavajući pravni okvir za organizacije civilnog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društva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Zakon o asocijacijama i fondacijama regulira pravne smjernice i daje organizacijama civilnog društva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(CSO)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razna prava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CSO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-i se mogu registrirati na različitim nivoima,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no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CSO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-i koji su se registrirali na državnom nivou imaju slobodu djelovanja na cijeloj teritoriji zemlje dok se to ne odnosi na lokalne CSO-e koji se suočavaju sa nizom pravnih prepreka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Sporazum o saradnji između Vijeća ministara Bosne i Hercegovine i nevladinog sektora, potpisan 2007 godine, još uvijek nije implementiran. Institucionalni mehanizmi uspostavljeni tim sporazumom, kao što je Ured za saradnju sa CSO-ima, još nisu formirani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533" y="6533982"/>
            <a:ext cx="8241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rgbClr val="000000"/>
                </a:solidFill>
              </a:rPr>
              <a:t>8</a:t>
            </a:r>
            <a:r>
              <a:rPr lang="en-GB" sz="800" dirty="0">
                <a:solidFill>
                  <a:srgbClr val="000000"/>
                </a:solidFill>
              </a:rPr>
              <a:t>) </a:t>
            </a:r>
            <a:r>
              <a:rPr lang="hr-HR" sz="800" dirty="0" smtClean="0">
                <a:solidFill>
                  <a:srgbClr val="000000"/>
                </a:solidFill>
              </a:rPr>
              <a:t>Najnovija rezolucija</a:t>
            </a:r>
            <a:r>
              <a:rPr lang="en-GB" sz="800" dirty="0" smtClean="0">
                <a:solidFill>
                  <a:srgbClr val="000000"/>
                </a:solidFill>
              </a:rPr>
              <a:t> </a:t>
            </a:r>
            <a:r>
              <a:rPr lang="en-GB" sz="800" dirty="0">
                <a:solidFill>
                  <a:srgbClr val="000000"/>
                </a:solidFill>
              </a:rPr>
              <a:t>(2315) </a:t>
            </a:r>
            <a:r>
              <a:rPr lang="hr-HR" sz="800" dirty="0" smtClean="0">
                <a:solidFill>
                  <a:srgbClr val="000000"/>
                </a:solidFill>
              </a:rPr>
              <a:t>o produženju odobrenja za djelovanje </a:t>
            </a:r>
            <a:r>
              <a:rPr lang="en-GB" sz="800" dirty="0" smtClean="0">
                <a:solidFill>
                  <a:srgbClr val="000000"/>
                </a:solidFill>
              </a:rPr>
              <a:t>EUFOR </a:t>
            </a:r>
            <a:r>
              <a:rPr lang="en-GB" sz="800" dirty="0">
                <a:solidFill>
                  <a:srgbClr val="000000"/>
                </a:solidFill>
              </a:rPr>
              <a:t>Althea </a:t>
            </a:r>
            <a:r>
              <a:rPr lang="hr-HR" sz="800" dirty="0" smtClean="0">
                <a:solidFill>
                  <a:srgbClr val="000000"/>
                </a:solidFill>
              </a:rPr>
              <a:t>je usvojena 8 novembra </a:t>
            </a:r>
            <a:r>
              <a:rPr lang="en-GB" sz="800" dirty="0" smtClean="0">
                <a:solidFill>
                  <a:srgbClr val="000000"/>
                </a:solidFill>
              </a:rPr>
              <a:t>2016.</a:t>
            </a:r>
            <a:endParaRPr lang="en-GB" sz="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28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33" y="1"/>
            <a:ext cx="6048136" cy="617724"/>
          </a:xfrm>
        </p:spPr>
        <p:txBody>
          <a:bodyPr>
            <a:noAutofit/>
          </a:bodyPr>
          <a:lstStyle/>
          <a:p>
            <a:r>
              <a:rPr lang="hr-BA" sz="1800" b="1" dirty="0" smtClean="0"/>
              <a:t>Ane</a:t>
            </a:r>
            <a:r>
              <a:rPr lang="hr-HR" sz="1800" b="1" dirty="0" smtClean="0"/>
              <a:t>ks</a:t>
            </a:r>
            <a:r>
              <a:rPr lang="en-GB" sz="1800" b="1" dirty="0" smtClean="0"/>
              <a:t> </a:t>
            </a:r>
            <a:r>
              <a:rPr lang="en-GB" sz="1800" b="1" dirty="0"/>
              <a:t>– </a:t>
            </a:r>
            <a:r>
              <a:rPr lang="hr-BA" sz="1800" b="1" dirty="0" smtClean="0"/>
              <a:t>Politi</a:t>
            </a:r>
            <a:r>
              <a:rPr lang="hr-HR" sz="1800" b="1" dirty="0" smtClean="0"/>
              <a:t>čka </a:t>
            </a:r>
            <a:r>
              <a:rPr lang="hr-HR" sz="1800" b="1" dirty="0"/>
              <a:t>procjena u kontekstu Člana 1</a:t>
            </a:r>
            <a:endParaRPr lang="en-GB" sz="1800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279571" y="6480000"/>
            <a:ext cx="360001" cy="378000"/>
          </a:xfrm>
        </p:spPr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24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533" y="742647"/>
            <a:ext cx="8652934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Procjenjuje se da je ukupan broj CSO-a u oba Entiteta oko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12,000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od čega je samo jedna trećina aktivna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Mnogi CSO-i su formirani za rad na projektima i relativno usko specijalizirani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Pravilnik Vijeća ministara o konsultacijama u izradi nacrta legislative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Zakon o konsultacijama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omogućava da se u izradi zakona čuje glas CSO-a. Međutim, proces konsultacija sa civilnim društvom nije dovoljno snažan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Općenito, javno sudjelovanje u donošenju odluka u BiH treba poboljšati. CSO-i i vlasti trenutno pokušavaju reformirati gore navedene zakone, kako bi se povećalo javno sudjelovanje i transparentnost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Pravo na osnivanje sindikata je sadržano u zakonu. Međutim, sindikatima općenito nedostaje stabilno finansiranje, a potrebno je dalje jačanje segmenta radnih prava i socijalnog dijaloga. Do sada nisu poduzeti nikakvi koraci ka uspostavljanju Ekonomskog i socijalnog vijeća na državnom nivou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Nezavisni pluralistički mediji koji rade bez cenzure</a:t>
            </a:r>
            <a:endParaRPr lang="en-GB" sz="1000" i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BiH Ustav garantira slobodu štampe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Plurali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zam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medija, koji uglavnom rade slobodno i bez cenzure, se povećao tokom posljednjih godina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Pravni okvir je uglavnom formiran i usklađen sa međunarodnim standardima, te zabranjuje poticanje rasne, etničke ili religiozne mržnje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Vijeće za štampu, samoregulacijsko tijelo za štampane i internet medije, pomaže u promoviranju slobode govora i poštivanja novinarske etike, i nadgleda primjenu Kodeksa za štampu u BiH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;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međutim, ovo tijelo nema ovlasti da kazni, suspendira ili zatvori bilo koji medij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Regulatorna agencija za komunikacije (RAK), koja radi na nivou države i čiji mandat je definiran u Zakonu o telekomunikacijama BiH, prati rad audiovizuelnih medija u oba entiteta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Vijeće ministara BiH mora odobriti imenovanje Generalnog direktora Agencije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Postojeća legislativa pruža pravnu zaštitu kojom osigurava neovisnost RAK-a, ali stalno postoje pokušaji da se ugrozi ta neovisnost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 isto vrijeme, prema najnovijim izvještajima O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SCE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-a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nivo slobode medija u BiH se u zadnje vrijeme smanjuje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bez obzira na odgovarajuću legislativu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Također, problem je i široko rasprostranjena percepcija među građanima da su mediji previše ispolitizirani i da su podložni političkim uticajima. Tokom posjete zemlji u 2015, Predstavnica OSCE-a za slobodu medija izrazila je svoju zabrinutost zbog velikog broja građanskih parnica za klevetu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koje uglavnom pokreću političari protiv kritičkih medija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(9).</a:t>
            </a: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Slika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medija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je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raznovrsna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kompleksna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uključuje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oko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200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dnevnih, sedmičnih ili mjesečnih štampanih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medija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2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00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audiovizuelnih medija, dok svaki konstitutivni entitet ima svog vlastitog javnog emitera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Radio-Televi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zija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Federacije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H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Radio-Televi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zija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Republik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Srpsk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 privatne medije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Postoji također i državni javni emiter, </a:t>
            </a:r>
            <a:r>
              <a:rPr lang="hr-BA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Radio-Televi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zija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BiH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Stopa penetracije Interneta brzo raste -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65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% građana je imalo pristup Internetu u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2015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 odnosu na 43% u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2010 (10).</a:t>
            </a: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Višestruki kanali građanskog i političkog sudjelovanja</a:t>
            </a:r>
            <a:endParaRPr lang="en-GB" sz="1000" i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Postoji veliki broj kanala za građansko i političko sudjelovanje. Međutim, potrebno je unaprijediti učešće javnosti u donošenju odluka</a:t>
            </a:r>
            <a:r>
              <a:rPr lang="en-GB" sz="1000" i="1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en-GB" sz="1000" i="1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5" y="6485525"/>
            <a:ext cx="8343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rgbClr val="000000"/>
                </a:solidFill>
              </a:rPr>
              <a:t>9</a:t>
            </a:r>
            <a:r>
              <a:rPr lang="en-GB" sz="800" dirty="0">
                <a:solidFill>
                  <a:srgbClr val="000000"/>
                </a:solidFill>
              </a:rPr>
              <a:t>) OSCE, </a:t>
            </a:r>
            <a:r>
              <a:rPr lang="en-GB" sz="800" dirty="0" smtClean="0">
                <a:solidFill>
                  <a:srgbClr val="000000"/>
                </a:solidFill>
              </a:rPr>
              <a:t>“</a:t>
            </a:r>
            <a:r>
              <a:rPr lang="hr-HR" sz="800" dirty="0" smtClean="0">
                <a:solidFill>
                  <a:srgbClr val="000000"/>
                </a:solidFill>
              </a:rPr>
              <a:t>Predstavnik </a:t>
            </a:r>
            <a:r>
              <a:rPr lang="en-GB" sz="800" dirty="0" smtClean="0">
                <a:solidFill>
                  <a:srgbClr val="000000"/>
                </a:solidFill>
              </a:rPr>
              <a:t>OSCE</a:t>
            </a:r>
            <a:r>
              <a:rPr lang="hr-HR" sz="800" dirty="0" smtClean="0">
                <a:solidFill>
                  <a:srgbClr val="000000"/>
                </a:solidFill>
              </a:rPr>
              <a:t>-a za slobodu medija završava službenu posjetu Bosni i Hercegovini , pri čemu su sigurnost novinara i digitalizacija važna pitanja u agendi</a:t>
            </a:r>
            <a:r>
              <a:rPr lang="en-GB" sz="800" dirty="0" smtClean="0">
                <a:solidFill>
                  <a:srgbClr val="000000"/>
                </a:solidFill>
              </a:rPr>
              <a:t>”, </a:t>
            </a:r>
            <a:r>
              <a:rPr lang="en-GB" sz="800" dirty="0">
                <a:solidFill>
                  <a:srgbClr val="000000"/>
                </a:solidFill>
              </a:rPr>
              <a:t>3 </a:t>
            </a:r>
            <a:r>
              <a:rPr lang="hr-HR" sz="800" dirty="0" smtClean="0">
                <a:solidFill>
                  <a:srgbClr val="000000"/>
                </a:solidFill>
              </a:rPr>
              <a:t>juli </a:t>
            </a:r>
            <a:r>
              <a:rPr lang="en-GB" sz="800" dirty="0" smtClean="0">
                <a:solidFill>
                  <a:srgbClr val="000000"/>
                </a:solidFill>
              </a:rPr>
              <a:t>2015</a:t>
            </a:r>
          </a:p>
          <a:p>
            <a:r>
              <a:rPr lang="en-GB" sz="800" dirty="0" smtClean="0">
                <a:solidFill>
                  <a:srgbClr val="000000"/>
                </a:solidFill>
              </a:rPr>
              <a:t>10</a:t>
            </a:r>
            <a:r>
              <a:rPr lang="en-GB" sz="800" dirty="0">
                <a:solidFill>
                  <a:srgbClr val="000000"/>
                </a:solidFill>
              </a:rPr>
              <a:t>) </a:t>
            </a:r>
            <a:r>
              <a:rPr lang="hr-HR" sz="800" dirty="0" smtClean="0">
                <a:solidFill>
                  <a:srgbClr val="000000"/>
                </a:solidFill>
              </a:rPr>
              <a:t>Statistika Međunarodne telekomunikacijske unije </a:t>
            </a:r>
            <a:r>
              <a:rPr lang="en-GB" sz="800" dirty="0" smtClean="0">
                <a:solidFill>
                  <a:srgbClr val="000000"/>
                </a:solidFill>
              </a:rPr>
              <a:t>(</a:t>
            </a:r>
            <a:r>
              <a:rPr lang="en-GB" sz="800" dirty="0">
                <a:solidFill>
                  <a:srgbClr val="000000"/>
                </a:solidFill>
              </a:rPr>
              <a:t>ITU) </a:t>
            </a:r>
            <a:r>
              <a:rPr lang="en-GB" sz="800" dirty="0" smtClean="0">
                <a:solidFill>
                  <a:srgbClr val="000000"/>
                </a:solidFill>
              </a:rPr>
              <a:t>, </a:t>
            </a:r>
            <a:r>
              <a:rPr lang="en-GB" sz="800" dirty="0">
                <a:solidFill>
                  <a:srgbClr val="000000"/>
                </a:solidFill>
              </a:rPr>
              <a:t>“</a:t>
            </a:r>
            <a:r>
              <a:rPr lang="en-GB" sz="800" dirty="0" smtClean="0">
                <a:solidFill>
                  <a:srgbClr val="000000"/>
                </a:solidFill>
              </a:rPr>
              <a:t>P</a:t>
            </a:r>
            <a:r>
              <a:rPr lang="hr-HR" sz="800" dirty="0" smtClean="0">
                <a:solidFill>
                  <a:srgbClr val="000000"/>
                </a:solidFill>
              </a:rPr>
              <a:t>rocenat pojedinaca koji koriste Internet</a:t>
            </a:r>
            <a:r>
              <a:rPr lang="en-GB" sz="800" dirty="0" smtClean="0">
                <a:solidFill>
                  <a:srgbClr val="000000"/>
                </a:solidFill>
              </a:rPr>
              <a:t>,” </a:t>
            </a:r>
            <a:r>
              <a:rPr lang="en-GB" sz="800" dirty="0">
                <a:solidFill>
                  <a:srgbClr val="000000"/>
                </a:solidFill>
              </a:rPr>
              <a:t>2000-2015</a:t>
            </a:r>
          </a:p>
        </p:txBody>
      </p:sp>
    </p:spTree>
    <p:extLst>
      <p:ext uri="{BB962C8B-B14F-4D97-AF65-F5344CB8AC3E}">
        <p14:creationId xmlns:p14="http://schemas.microsoft.com/office/powerpoint/2010/main" val="389656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33" y="1"/>
            <a:ext cx="6048136" cy="617724"/>
          </a:xfrm>
        </p:spPr>
        <p:txBody>
          <a:bodyPr>
            <a:noAutofit/>
          </a:bodyPr>
          <a:lstStyle/>
          <a:p>
            <a:r>
              <a:rPr lang="hr-BA" sz="1800" b="1" dirty="0" smtClean="0"/>
              <a:t>Ane</a:t>
            </a:r>
            <a:r>
              <a:rPr lang="hr-HR" sz="1800" b="1" dirty="0" smtClean="0"/>
              <a:t>ks</a:t>
            </a:r>
            <a:r>
              <a:rPr lang="en-GB" sz="1800" b="1" dirty="0" smtClean="0"/>
              <a:t> </a:t>
            </a:r>
            <a:r>
              <a:rPr lang="en-GB" sz="1800" b="1" dirty="0"/>
              <a:t>– </a:t>
            </a:r>
            <a:r>
              <a:rPr lang="hr-BA" sz="1800" b="1" dirty="0" smtClean="0"/>
              <a:t>Politi</a:t>
            </a:r>
            <a:r>
              <a:rPr lang="hr-HR" sz="1800" b="1" dirty="0" smtClean="0"/>
              <a:t>čka </a:t>
            </a:r>
            <a:r>
              <a:rPr lang="hr-HR" sz="1800" b="1" dirty="0"/>
              <a:t>procjena u kontekstu Člana 1</a:t>
            </a:r>
            <a:endParaRPr lang="en-GB" sz="1800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279571" y="6480000"/>
            <a:ext cx="360001" cy="378000"/>
          </a:xfrm>
        </p:spPr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25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76" y="6271170"/>
            <a:ext cx="876179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0000"/>
                </a:solidFill>
              </a:rPr>
              <a:t>11) E</a:t>
            </a:r>
            <a:r>
              <a:rPr lang="hr-HR" sz="800" dirty="0" smtClean="0">
                <a:solidFill>
                  <a:srgbClr val="000000"/>
                </a:solidFill>
              </a:rPr>
              <a:t>vropska komisija</a:t>
            </a:r>
            <a:r>
              <a:rPr lang="fr-FR" sz="800" dirty="0" smtClean="0">
                <a:solidFill>
                  <a:srgbClr val="000000"/>
                </a:solidFill>
              </a:rPr>
              <a:t>, </a:t>
            </a:r>
            <a:r>
              <a:rPr lang="fr-FR" sz="800" dirty="0">
                <a:solidFill>
                  <a:srgbClr val="000000"/>
                </a:solidFill>
              </a:rPr>
              <a:t>2016 </a:t>
            </a:r>
            <a:r>
              <a:rPr lang="hr-HR" sz="800" dirty="0" smtClean="0">
                <a:solidFill>
                  <a:srgbClr val="000000"/>
                </a:solidFill>
              </a:rPr>
              <a:t>Komunikacija o EU politici proširenja</a:t>
            </a:r>
            <a:r>
              <a:rPr lang="fr-FR" sz="800" dirty="0" smtClean="0">
                <a:solidFill>
                  <a:srgbClr val="000000"/>
                </a:solidFill>
              </a:rPr>
              <a:t>, </a:t>
            </a:r>
            <a:r>
              <a:rPr lang="hr-HR" sz="800" dirty="0" smtClean="0">
                <a:solidFill>
                  <a:srgbClr val="000000"/>
                </a:solidFill>
              </a:rPr>
              <a:t>Izvještaj za BiH za 2016</a:t>
            </a:r>
            <a:r>
              <a:rPr lang="fr-FR" sz="800" dirty="0" smtClean="0">
                <a:solidFill>
                  <a:srgbClr val="000000"/>
                </a:solidFill>
              </a:rPr>
              <a:t>, </a:t>
            </a:r>
            <a:r>
              <a:rPr lang="fr-FR" sz="800" dirty="0">
                <a:solidFill>
                  <a:srgbClr val="000000"/>
                </a:solidFill>
              </a:rPr>
              <a:t>9 </a:t>
            </a:r>
            <a:r>
              <a:rPr lang="hr-HR" sz="800" dirty="0" smtClean="0">
                <a:solidFill>
                  <a:srgbClr val="000000"/>
                </a:solidFill>
              </a:rPr>
              <a:t>novembar</a:t>
            </a:r>
            <a:r>
              <a:rPr lang="fr-FR" sz="800" dirty="0" smtClean="0">
                <a:solidFill>
                  <a:srgbClr val="000000"/>
                </a:solidFill>
              </a:rPr>
              <a:t> </a:t>
            </a:r>
            <a:r>
              <a:rPr lang="fr-FR" sz="800" dirty="0">
                <a:solidFill>
                  <a:srgbClr val="000000"/>
                </a:solidFill>
              </a:rPr>
              <a:t>2016</a:t>
            </a:r>
            <a:r>
              <a:rPr lang="fr-FR" sz="8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fr-FR" sz="800" dirty="0" smtClean="0">
                <a:solidFill>
                  <a:srgbClr val="000000"/>
                </a:solidFill>
              </a:rPr>
              <a:t>12) </a:t>
            </a:r>
            <a:r>
              <a:rPr lang="en-GB" sz="800" dirty="0" smtClean="0">
                <a:solidFill>
                  <a:srgbClr val="000000"/>
                </a:solidFill>
              </a:rPr>
              <a:t>Transparency</a:t>
            </a:r>
            <a:r>
              <a:rPr lang="fr-FR" sz="800" dirty="0" smtClean="0">
                <a:solidFill>
                  <a:srgbClr val="000000"/>
                </a:solidFill>
              </a:rPr>
              <a:t> </a:t>
            </a:r>
            <a:r>
              <a:rPr lang="fr-FR" sz="800" dirty="0">
                <a:solidFill>
                  <a:srgbClr val="000000"/>
                </a:solidFill>
              </a:rPr>
              <a:t>International, </a:t>
            </a:r>
            <a:r>
              <a:rPr lang="hr-HR" sz="800" dirty="0" smtClean="0">
                <a:solidFill>
                  <a:srgbClr val="000000"/>
                </a:solidFill>
              </a:rPr>
              <a:t>Indeks percepcije korupcije (CPI) </a:t>
            </a:r>
            <a:r>
              <a:rPr lang="fr-FR" sz="800" dirty="0" smtClean="0">
                <a:solidFill>
                  <a:srgbClr val="000000"/>
                </a:solidFill>
              </a:rPr>
              <a:t>201</a:t>
            </a:r>
            <a:r>
              <a:rPr lang="hr-HR" sz="800" dirty="0" smtClean="0">
                <a:solidFill>
                  <a:srgbClr val="000000"/>
                </a:solidFill>
              </a:rPr>
              <a:t>6</a:t>
            </a:r>
            <a:r>
              <a:rPr lang="fr-FR" sz="800" dirty="0" smtClean="0">
                <a:solidFill>
                  <a:srgbClr val="000000"/>
                </a:solidFill>
              </a:rPr>
              <a:t> .</a:t>
            </a:r>
          </a:p>
          <a:p>
            <a:r>
              <a:rPr lang="fr-FR" sz="800" dirty="0" smtClean="0">
                <a:solidFill>
                  <a:srgbClr val="000000"/>
                </a:solidFill>
              </a:rPr>
              <a:t>13) </a:t>
            </a:r>
            <a:r>
              <a:rPr lang="hr-HR" sz="800" dirty="0" smtClean="0">
                <a:solidFill>
                  <a:srgbClr val="000000"/>
                </a:solidFill>
              </a:rPr>
              <a:t>Vijeće Evrope, Grupa zemalja za borbu protiv korupcije </a:t>
            </a:r>
            <a:r>
              <a:rPr lang="en-GB" sz="800" dirty="0" smtClean="0">
                <a:solidFill>
                  <a:srgbClr val="000000"/>
                </a:solidFill>
              </a:rPr>
              <a:t>(</a:t>
            </a:r>
            <a:r>
              <a:rPr lang="en-GB" sz="800" dirty="0">
                <a:solidFill>
                  <a:srgbClr val="000000"/>
                </a:solidFill>
              </a:rPr>
              <a:t>GRECO), </a:t>
            </a:r>
            <a:r>
              <a:rPr lang="en-GB" sz="800" dirty="0" smtClean="0">
                <a:solidFill>
                  <a:srgbClr val="000000"/>
                </a:solidFill>
              </a:rPr>
              <a:t>T</a:t>
            </a:r>
            <a:r>
              <a:rPr lang="hr-HR" sz="800" dirty="0" smtClean="0">
                <a:solidFill>
                  <a:srgbClr val="000000"/>
                </a:solidFill>
              </a:rPr>
              <a:t>reći krug evaluacije</a:t>
            </a:r>
            <a:r>
              <a:rPr lang="en-GB" sz="800" dirty="0" smtClean="0">
                <a:solidFill>
                  <a:srgbClr val="000000"/>
                </a:solidFill>
              </a:rPr>
              <a:t>, </a:t>
            </a:r>
            <a:r>
              <a:rPr lang="hr-HR" sz="800" dirty="0" smtClean="0">
                <a:solidFill>
                  <a:srgbClr val="000000"/>
                </a:solidFill>
              </a:rPr>
              <a:t>Treći privremeni izvještaj o usklađenosti za Bosnu i Hercegovinu</a:t>
            </a:r>
            <a:r>
              <a:rPr lang="en-GB" sz="800" dirty="0" smtClean="0">
                <a:solidFill>
                  <a:srgbClr val="000000"/>
                </a:solidFill>
              </a:rPr>
              <a:t>,</a:t>
            </a:r>
            <a:r>
              <a:rPr lang="hr-HR" sz="800" dirty="0" smtClean="0">
                <a:solidFill>
                  <a:srgbClr val="000000"/>
                </a:solidFill>
              </a:rPr>
              <a:t>usvojen </a:t>
            </a:r>
            <a:r>
              <a:rPr lang="en-GB" sz="800" dirty="0" smtClean="0">
                <a:solidFill>
                  <a:srgbClr val="000000"/>
                </a:solidFill>
              </a:rPr>
              <a:t>1 </a:t>
            </a:r>
            <a:r>
              <a:rPr lang="hr-HR" sz="800" dirty="0" smtClean="0">
                <a:solidFill>
                  <a:srgbClr val="000000"/>
                </a:solidFill>
              </a:rPr>
              <a:t>jula</a:t>
            </a:r>
            <a:r>
              <a:rPr lang="en-GB" sz="800" dirty="0" smtClean="0">
                <a:solidFill>
                  <a:srgbClr val="000000"/>
                </a:solidFill>
              </a:rPr>
              <a:t> 2016, </a:t>
            </a:r>
            <a:r>
              <a:rPr lang="hr-HR" sz="800" dirty="0" smtClean="0">
                <a:solidFill>
                  <a:srgbClr val="000000"/>
                </a:solidFill>
              </a:rPr>
              <a:t>objavljen 22 septembra </a:t>
            </a:r>
            <a:r>
              <a:rPr lang="en-GB" sz="800" dirty="0" smtClean="0">
                <a:solidFill>
                  <a:srgbClr val="000000"/>
                </a:solidFill>
              </a:rPr>
              <a:t>2016.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6676" y="618327"/>
            <a:ext cx="8652934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Sloboda formiranja političkih stranaka i postojanje organizirane opozicije</a:t>
            </a:r>
            <a:endParaRPr lang="en-GB" sz="1000" i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Sloboda formiranja političkih stranaka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zajamčena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je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Ustavom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i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implementira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se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 praksi, a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potvrđuje se postojanjem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velikog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broja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stranaka i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značajnih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opozicionih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partija sposobnih da slobodno vode kampanju i da se suprotstave vladinim inicijativama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Na zadnjim općim izborima je učestvovala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51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politička stranka i 14 koalicija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Gotovo 20 različitih političkih stranaka je zastupljeno u državnom Parlamentu</a:t>
            </a:r>
            <a:r>
              <a:rPr lang="en-GB" sz="1000" i="1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endParaRPr lang="en-GB" sz="1000" b="1" i="1" dirty="0" smtClean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b="1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Vladavina zakona i pristup pravdi</a:t>
            </a:r>
            <a:endParaRPr lang="en-GB" sz="1000" b="1" i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Nadmoćnost zakona</a:t>
            </a:r>
            <a:endParaRPr lang="en-GB" sz="1000" i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Postoje potrebne zakonske i institucionalne garancije za vladavinu zakona. Građani imaju pravo na slobodno i pravično suđenje i zaštićeni su od proizvoljnih hapšenja ili pritvaranja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Nezavisnost pravosuđa</a:t>
            </a:r>
            <a:endParaRPr lang="en-GB" sz="1000" i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Nezavisnost pravosuđa je garantovana Ustavom. Postoje ključne zaštitne mjere kako bi se osigurala njegova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nepristra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nost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, iako je njihova implementacija neujednačena. Nezavisnost sistema je dodatno podržana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funkcioni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anjem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nezavisnog Ustavnog suda, Suda BiH, kao i Visokog sudskog i tužilačkog vijeća. Glavni izazovi proizlaze iz ustavnih specifičnosti Bosne i Hercegovine. Nezavisnost je narušena nedostatkom koordinacije i harmonizacije između državnog nivoa i entitetskih nivoa, te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fragmentiranjem budžeta.</a:t>
            </a: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Jačanje nezavisnosti i efikasnosti pravosuđa je jedan od glavnih ciljeva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prilikom vođenja strukturalnog dijaloga o pravosuđu.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pruža pomoć Bosni i Hercegovini u ovoj oblasti. Dijalog je doprinio reviziji Zakona o Visokom sudskom i tužilačkom vijeću i drugim mjerama za reformu državnog pravosudnog sistema u skladu sa evropskim standardima nezavisnosti, nepristrasnosti i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profesionalnosti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Međutim, najnoviji EC izvještaj o napretku navodi da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“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je potrebno ojačati neovisnost sudstva, uključujući od političkih uticaja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” (11). </a:t>
            </a: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Vlada i građani jednako podliježu zakonu</a:t>
            </a:r>
            <a:endParaRPr lang="en-GB" sz="1000" i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Vlasti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su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pojačale mjere za povećanje odgovornosti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sprječavanj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zloupotrebe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ovlasti od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strane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nosilaca javnih funkcija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Ured Disciplinskog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vijeća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je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uspio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smanjiti broj neriješenih predmeta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i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povećati broj disciplinskih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postupaka protiv nosilaca javnih funkcija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hr-HR" sz="1000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Djelotvorne politike i institucije za sprječavanje korupcije</a:t>
            </a:r>
            <a:endParaRPr lang="en-GB" sz="1000" i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Prema indeksu percepcije korupcije (CPI) Agencije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Transparency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International za 2016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BiH se nalazi na 83. mjestu od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1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76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zemalja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(12).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Ovo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je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jedna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od </a:t>
            </a:r>
            <a:r>
              <a:rPr lang="hr-BA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najlo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šijih </a:t>
            </a:r>
            <a:r>
              <a:rPr lang="hr-HR" sz="1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pozicija među zemljama u jugoistočnoj Evropi</a:t>
            </a:r>
            <a:r>
              <a:rPr lang="hr-HR" sz="1000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Građani BiH smatraju da je korupcija jedan od ozbiljinih problema i da je široko rasprostranjena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Prema najnovijem izvještaju Trećeg kruga evaluacije o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“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Optužbama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”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“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ransparentnosti financiranja stranaka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”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Grupe zemalja Vijeća Evrope za borbu protiv korupcije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GRECO),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H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nije postigla nikakav dalji napredak u implementaciji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15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preporuka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od ukupno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22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)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koje su u prethodnom Privremenom izvještaju o usklađenosti bile navedene kao djelimično ili nikako implementirane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(13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). </a:t>
            </a:r>
            <a:endParaRPr lang="en-GB" sz="1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34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26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4000" y="854502"/>
            <a:ext cx="8686800" cy="6606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 Evaluacionom i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zvještaju za Četvrti krug evaluacije o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“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prevenciji korupcije u odnosu na članove parlamenta, sudije i tužioce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”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 BiH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GRECO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je naveo da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“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složenost četiri pravosudna sistema i prijetnje nezavisnosti sudstva imaju veoma negativan uticaj na efikasnost pravde i potiču vrlo negativnu percepciju javnosti o sudstvu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”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(14). </a:t>
            </a:r>
            <a:endParaRPr lang="en-GB" sz="1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Pored toga,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GRECO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je donio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15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preporuka koje se odnose na članove parlamenta i sudije i tužioce, i BiH vlasti moraju podnijeti izvještaj o mjerama koje su poduzete na implementaciji ovih preporuka do 3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0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juna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2017. </a:t>
            </a:r>
            <a:endParaRPr lang="en-GB" sz="1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Antikorupcijske strategije su na snazi na centralnom nivou i u oba Entiteta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Zakon o sukobu interesa je na snazi, ali se još nije krenulo sa usklađivanjem zakonodavstva o sukobu interesa na nivou cijele zemlje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Nepotizam i (političko) pokroviteljstvo i dalje ometaju profesionalni učinak cijelog javnog sektora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Prema navodima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EU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“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korupcija i dalje prevladava u mnogim oblastima i predstavlja ozbiljan problem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” (15).   </a:t>
            </a: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b="1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Građanska i politička prava</a:t>
            </a:r>
            <a:endParaRPr lang="en-GB" sz="1000" b="1" i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Sloboda govora, informiranja, vjeroispovijesti, savjesti, kretanja, udruživanja, okupljanja i privatnog vlasništva</a:t>
            </a:r>
            <a:endParaRPr lang="en-GB" sz="1000" i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BiH ima pravne i institucionalne osnove za zaštitu osnovnih prava i sloboda, koje su sadržane u njenom Ustavu. BiH je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ratifi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cirala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sve glavne UN Konvencije o ljudskim pravima. Ustav navodi 15 međunarodnih instrumenata o ljudskim pravima i eksplicitno propisuje direktnu primjenu Evropske konvencije za zaštitu ljudskih prava i osnovnih sloboda i njenih Protokola kao i supremaciju nad nacionalnim pravom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Iako je na snazi neophodni okvir, implementacija standarda ljudskih prava ostaje neujednačena. Posljednja procjena stanja u Bosni i Hercegovini u oblasti ljudskih prava u okviru Univerzalnog periodičnog pregleda Ujedinjenih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nacija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UPR)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je usvojena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2014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Tri glavne preporuke su se odnosile na manjine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(24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% preporuka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);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prava žena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(21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%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);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prava djeteta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(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20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%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). B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H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je prihvatila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77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% od ukupno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167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preporuka navedenih u pregledu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(16). </a:t>
            </a:r>
          </a:p>
          <a:p>
            <a:pPr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Ustavne garancije za slobodu okupljanja i udruživanja, govora, mišljenja, savjesti i religije se uglavnom poštuju. Istovremeno, izvještaji Vijeća Evrope i EU ukazuju na preostale slabosti u području slobode izražavanja (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zaštita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od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procesuiranje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fizičkih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napada na novinare i zagovornike ljudskih prava). Diskriminacija LGBT osoba je i dalje široko rasprostranjena. Antidiskriminacijski zakon ne uključuje starosnu dob i invalidnost kao kategorije za diskriminaciju i nudi širok dijapazon izuzetaka. U principu, i dalje je niska svijest javnosti o pravnim lijekovima koje predviđa Zakon o zabrani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diskriminacije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hr-HR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Imovinska prava se poštuju, a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riješena </a:t>
            </a:r>
            <a:r>
              <a:rPr lang="hr-HR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je i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velika većina zahtjeva </a:t>
            </a:r>
            <a:r>
              <a:rPr lang="hr-HR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za povrat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imovine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iako još uvijek ne postoji pouzdana baza podataka o neriješenim zahtjevima.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Još uvijek ima više od 100.000 interno raseljenih osoba u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BiH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Unatoč poduzetim koracima u pravcu implementacije revidirane Strategije za implementaciju Aneksa 7 Dejtonskog sporazuma, uglavnom u pogledu stambenih pitanja, Bosni i Hercegovini još uvijek nedostaje koordiniran mehanizam za rješavanje zakonskih praznina koje ometaju održiv povratak i lokalnu integraciju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endParaRPr lang="hr-HR" sz="1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Ustav daje građanima pravo da predstavke o kršenju njihovih prava i sloboda zajamčenih Ustavom upute Ustavnom sudu. Kada se njegove odluke ne sprovode, građani mogu takve predstavke uputiti Evropskom sudu za ljudska prava (ECHR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Postoji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institucija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Ombudsmana, koja je pripremila više izvještaja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preporuka za Parlament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endParaRPr lang="en-GB" sz="1000" i="1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endParaRPr lang="en-GB" sz="1000" i="1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endParaRPr lang="en-GB" sz="1000" b="1" i="1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endParaRPr lang="en-GB" sz="1000" i="1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endParaRPr lang="en-GB" sz="1000" i="1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3999" y="6424910"/>
            <a:ext cx="86867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14) </a:t>
            </a:r>
            <a:r>
              <a:rPr lang="hr-HR" sz="800" dirty="0" smtClean="0">
                <a:solidFill>
                  <a:srgbClr val="000000"/>
                </a:solidFill>
              </a:rPr>
              <a:t>Vijeće Evrope</a:t>
            </a:r>
            <a:r>
              <a:rPr lang="en-GB" sz="800" dirty="0" smtClean="0">
                <a:solidFill>
                  <a:srgbClr val="000000"/>
                </a:solidFill>
              </a:rPr>
              <a:t>, G</a:t>
            </a:r>
            <a:r>
              <a:rPr lang="hr-HR" sz="800" dirty="0" smtClean="0">
                <a:solidFill>
                  <a:srgbClr val="000000"/>
                </a:solidFill>
              </a:rPr>
              <a:t>rupa zemalja protiv korupcije</a:t>
            </a:r>
            <a:r>
              <a:rPr lang="en-GB" sz="800" dirty="0" smtClean="0">
                <a:solidFill>
                  <a:srgbClr val="000000"/>
                </a:solidFill>
              </a:rPr>
              <a:t> </a:t>
            </a:r>
            <a:r>
              <a:rPr lang="en-GB" sz="800" dirty="0">
                <a:solidFill>
                  <a:srgbClr val="000000"/>
                </a:solidFill>
              </a:rPr>
              <a:t>(GRECO), </a:t>
            </a:r>
            <a:r>
              <a:rPr lang="hr-HR" sz="800" dirty="0" smtClean="0">
                <a:solidFill>
                  <a:srgbClr val="000000"/>
                </a:solidFill>
              </a:rPr>
              <a:t>Četvrti krug evaluacije</a:t>
            </a:r>
            <a:r>
              <a:rPr lang="en-GB" sz="800" dirty="0" smtClean="0">
                <a:solidFill>
                  <a:srgbClr val="000000"/>
                </a:solidFill>
              </a:rPr>
              <a:t>, </a:t>
            </a:r>
            <a:r>
              <a:rPr lang="hr-HR" sz="800" dirty="0" smtClean="0">
                <a:solidFill>
                  <a:srgbClr val="000000"/>
                </a:solidFill>
              </a:rPr>
              <a:t>Izvještaj o evaluaciji</a:t>
            </a:r>
            <a:r>
              <a:rPr lang="en-GB" sz="800" dirty="0" smtClean="0">
                <a:solidFill>
                  <a:srgbClr val="000000"/>
                </a:solidFill>
              </a:rPr>
              <a:t>, </a:t>
            </a:r>
            <a:r>
              <a:rPr lang="hr-HR" sz="800" dirty="0" smtClean="0">
                <a:solidFill>
                  <a:srgbClr val="000000"/>
                </a:solidFill>
              </a:rPr>
              <a:t>usvojen </a:t>
            </a:r>
            <a:r>
              <a:rPr lang="en-GB" sz="800" dirty="0" smtClean="0">
                <a:solidFill>
                  <a:srgbClr val="000000"/>
                </a:solidFill>
              </a:rPr>
              <a:t>4 </a:t>
            </a:r>
            <a:r>
              <a:rPr lang="hr-HR" sz="800" dirty="0" smtClean="0">
                <a:solidFill>
                  <a:srgbClr val="000000"/>
                </a:solidFill>
              </a:rPr>
              <a:t>decembra</a:t>
            </a:r>
            <a:r>
              <a:rPr lang="en-GB" sz="800" dirty="0" smtClean="0">
                <a:solidFill>
                  <a:srgbClr val="000000"/>
                </a:solidFill>
              </a:rPr>
              <a:t> </a:t>
            </a:r>
            <a:r>
              <a:rPr lang="en-GB" sz="800" dirty="0">
                <a:solidFill>
                  <a:srgbClr val="000000"/>
                </a:solidFill>
              </a:rPr>
              <a:t>2015, </a:t>
            </a:r>
            <a:r>
              <a:rPr lang="hr-HR" sz="800" dirty="0" smtClean="0">
                <a:solidFill>
                  <a:srgbClr val="000000"/>
                </a:solidFill>
              </a:rPr>
              <a:t>objavljen </a:t>
            </a:r>
            <a:r>
              <a:rPr lang="en-GB" sz="800" dirty="0" smtClean="0">
                <a:solidFill>
                  <a:srgbClr val="000000"/>
                </a:solidFill>
              </a:rPr>
              <a:t>22 </a:t>
            </a:r>
            <a:r>
              <a:rPr lang="hr-HR" sz="800" dirty="0" smtClean="0">
                <a:solidFill>
                  <a:srgbClr val="000000"/>
                </a:solidFill>
              </a:rPr>
              <a:t>februara</a:t>
            </a:r>
            <a:r>
              <a:rPr lang="en-GB" sz="800" dirty="0" smtClean="0">
                <a:solidFill>
                  <a:srgbClr val="000000"/>
                </a:solidFill>
              </a:rPr>
              <a:t> </a:t>
            </a:r>
            <a:r>
              <a:rPr lang="en-GB" sz="800" dirty="0" smtClean="0">
                <a:solidFill>
                  <a:srgbClr val="000000"/>
                </a:solidFill>
              </a:rPr>
              <a:t>2016</a:t>
            </a:r>
          </a:p>
          <a:p>
            <a:r>
              <a:rPr lang="en-GB" sz="800" dirty="0" smtClean="0">
                <a:solidFill>
                  <a:srgbClr val="000000"/>
                </a:solidFill>
              </a:rPr>
              <a:t>15) </a:t>
            </a:r>
            <a:r>
              <a:rPr lang="fr-FR" sz="800" dirty="0" smtClean="0">
                <a:solidFill>
                  <a:srgbClr val="000000"/>
                </a:solidFill>
              </a:rPr>
              <a:t>E</a:t>
            </a:r>
            <a:r>
              <a:rPr lang="hr-HR" sz="800" dirty="0" smtClean="0">
                <a:solidFill>
                  <a:srgbClr val="000000"/>
                </a:solidFill>
              </a:rPr>
              <a:t>vropska komisija</a:t>
            </a:r>
            <a:r>
              <a:rPr lang="fr-FR" sz="800" dirty="0" smtClean="0">
                <a:solidFill>
                  <a:srgbClr val="000000"/>
                </a:solidFill>
              </a:rPr>
              <a:t>, </a:t>
            </a:r>
            <a:r>
              <a:rPr lang="fr-FR" sz="800" dirty="0">
                <a:solidFill>
                  <a:srgbClr val="000000"/>
                </a:solidFill>
              </a:rPr>
              <a:t>2016 </a:t>
            </a:r>
            <a:r>
              <a:rPr lang="hr-HR" sz="800" dirty="0" smtClean="0">
                <a:solidFill>
                  <a:srgbClr val="000000"/>
                </a:solidFill>
              </a:rPr>
              <a:t>Komunikacija o EU politici proširenja</a:t>
            </a:r>
            <a:r>
              <a:rPr lang="fr-FR" sz="800" dirty="0" smtClean="0">
                <a:solidFill>
                  <a:srgbClr val="000000"/>
                </a:solidFill>
              </a:rPr>
              <a:t>, </a:t>
            </a:r>
            <a:r>
              <a:rPr lang="hr-HR" sz="800" dirty="0" smtClean="0">
                <a:solidFill>
                  <a:srgbClr val="000000"/>
                </a:solidFill>
              </a:rPr>
              <a:t>Izvještaj za 2016 za BiH</a:t>
            </a:r>
            <a:r>
              <a:rPr lang="fr-FR" sz="800" dirty="0" smtClean="0">
                <a:solidFill>
                  <a:srgbClr val="000000"/>
                </a:solidFill>
              </a:rPr>
              <a:t>, </a:t>
            </a:r>
            <a:r>
              <a:rPr lang="fr-FR" sz="800" dirty="0">
                <a:solidFill>
                  <a:srgbClr val="000000"/>
                </a:solidFill>
              </a:rPr>
              <a:t>9 </a:t>
            </a:r>
            <a:r>
              <a:rPr lang="hr-HR" sz="800" dirty="0" smtClean="0">
                <a:solidFill>
                  <a:srgbClr val="000000"/>
                </a:solidFill>
              </a:rPr>
              <a:t>n</a:t>
            </a:r>
            <a:r>
              <a:rPr lang="hr-BA" sz="800" dirty="0" smtClean="0">
                <a:solidFill>
                  <a:srgbClr val="000000"/>
                </a:solidFill>
              </a:rPr>
              <a:t>ovemb</a:t>
            </a:r>
            <a:r>
              <a:rPr lang="hr-HR" sz="800" dirty="0" smtClean="0">
                <a:solidFill>
                  <a:srgbClr val="000000"/>
                </a:solidFill>
              </a:rPr>
              <a:t>a</a:t>
            </a:r>
            <a:r>
              <a:rPr lang="fr-FR" sz="800" dirty="0" smtClean="0">
                <a:solidFill>
                  <a:srgbClr val="000000"/>
                </a:solidFill>
              </a:rPr>
              <a:t>r </a:t>
            </a:r>
            <a:r>
              <a:rPr lang="fr-FR" sz="800" dirty="0">
                <a:solidFill>
                  <a:srgbClr val="000000"/>
                </a:solidFill>
              </a:rPr>
              <a:t>2016</a:t>
            </a:r>
            <a:r>
              <a:rPr lang="fr-FR" sz="8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fr-FR" sz="800" dirty="0">
                <a:solidFill>
                  <a:srgbClr val="000000"/>
                </a:solidFill>
              </a:rPr>
              <a:t>16) </a:t>
            </a:r>
            <a:r>
              <a:rPr lang="hr-HR" sz="800" dirty="0" smtClean="0">
                <a:solidFill>
                  <a:srgbClr val="000000"/>
                </a:solidFill>
              </a:rPr>
              <a:t>Ujedinjeni narodi</a:t>
            </a:r>
            <a:r>
              <a:rPr lang="en-GB" sz="800" dirty="0" smtClean="0">
                <a:solidFill>
                  <a:srgbClr val="000000"/>
                </a:solidFill>
              </a:rPr>
              <a:t>, </a:t>
            </a:r>
            <a:r>
              <a:rPr lang="hr-HR" sz="800" dirty="0" smtClean="0">
                <a:solidFill>
                  <a:srgbClr val="000000"/>
                </a:solidFill>
              </a:rPr>
              <a:t>Univerzalni periodični pregled</a:t>
            </a:r>
            <a:r>
              <a:rPr lang="en-GB" sz="800" dirty="0" smtClean="0">
                <a:solidFill>
                  <a:srgbClr val="000000"/>
                </a:solidFill>
              </a:rPr>
              <a:t> </a:t>
            </a:r>
            <a:r>
              <a:rPr lang="en-GB" sz="800" dirty="0">
                <a:solidFill>
                  <a:srgbClr val="000000"/>
                </a:solidFill>
              </a:rPr>
              <a:t>(UPR), </a:t>
            </a:r>
            <a:r>
              <a:rPr lang="en-GB" sz="800" dirty="0" smtClean="0">
                <a:solidFill>
                  <a:srgbClr val="000000"/>
                </a:solidFill>
              </a:rPr>
              <a:t>Bosna </a:t>
            </a:r>
            <a:r>
              <a:rPr lang="hr-HR" sz="800" dirty="0" smtClean="0">
                <a:solidFill>
                  <a:srgbClr val="000000"/>
                </a:solidFill>
              </a:rPr>
              <a:t>i</a:t>
            </a:r>
            <a:r>
              <a:rPr lang="en-GB" sz="800" dirty="0" smtClean="0">
                <a:solidFill>
                  <a:srgbClr val="000000"/>
                </a:solidFill>
              </a:rPr>
              <a:t> Her</a:t>
            </a:r>
            <a:r>
              <a:rPr lang="hr-HR" sz="800" dirty="0" smtClean="0">
                <a:solidFill>
                  <a:srgbClr val="000000"/>
                </a:solidFill>
              </a:rPr>
              <a:t>cegovina</a:t>
            </a:r>
            <a:r>
              <a:rPr lang="en-GB" sz="800" dirty="0" smtClean="0">
                <a:solidFill>
                  <a:srgbClr val="000000"/>
                </a:solidFill>
              </a:rPr>
              <a:t>, </a:t>
            </a:r>
            <a:r>
              <a:rPr lang="hr-HR" sz="800" dirty="0" smtClean="0">
                <a:solidFill>
                  <a:srgbClr val="000000"/>
                </a:solidFill>
              </a:rPr>
              <a:t>i </a:t>
            </a:r>
            <a:r>
              <a:rPr lang="en-GB" sz="800" dirty="0" smtClean="0">
                <a:solidFill>
                  <a:srgbClr val="000000"/>
                </a:solidFill>
              </a:rPr>
              <a:t>UPR Info</a:t>
            </a:r>
            <a:r>
              <a:rPr lang="hr-HR" sz="800" dirty="0" smtClean="0">
                <a:solidFill>
                  <a:srgbClr val="000000"/>
                </a:solidFill>
              </a:rPr>
              <a:t>rmativna statistika</a:t>
            </a:r>
            <a:endParaRPr lang="en-GB" sz="800" dirty="0">
              <a:solidFill>
                <a:srgbClr val="000000"/>
              </a:solidFill>
            </a:endParaRPr>
          </a:p>
          <a:p>
            <a:endParaRPr lang="fr-FR" sz="800" dirty="0">
              <a:solidFill>
                <a:srgbClr val="00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45533" y="1"/>
            <a:ext cx="6048136" cy="617724"/>
          </a:xfrm>
        </p:spPr>
        <p:txBody>
          <a:bodyPr>
            <a:noAutofit/>
          </a:bodyPr>
          <a:lstStyle/>
          <a:p>
            <a:r>
              <a:rPr lang="hr-HR" sz="1800" b="1" dirty="0" smtClean="0"/>
              <a:t>Aneks</a:t>
            </a:r>
            <a:r>
              <a:rPr lang="en-GB" sz="1800" b="1" dirty="0" smtClean="0"/>
              <a:t> </a:t>
            </a:r>
            <a:r>
              <a:rPr lang="en-GB" sz="1800" b="1" dirty="0"/>
              <a:t>– </a:t>
            </a:r>
            <a:r>
              <a:rPr lang="hr-HR" sz="1800" b="1" dirty="0" smtClean="0"/>
              <a:t>Politička </a:t>
            </a:r>
            <a:r>
              <a:rPr lang="hr-HR" sz="1800" b="1" dirty="0"/>
              <a:t>procjena u kontekstu Člana 1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401721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27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37013" y="-10885"/>
            <a:ext cx="6048136" cy="617724"/>
          </a:xfrm>
        </p:spPr>
        <p:txBody>
          <a:bodyPr>
            <a:noAutofit/>
          </a:bodyPr>
          <a:lstStyle/>
          <a:p>
            <a:r>
              <a:rPr lang="hr-HR" sz="1800" b="1" dirty="0" smtClean="0"/>
              <a:t>Aneks</a:t>
            </a:r>
            <a:r>
              <a:rPr lang="en-GB" sz="1800" b="1" dirty="0" smtClean="0"/>
              <a:t> </a:t>
            </a:r>
            <a:r>
              <a:rPr lang="en-GB" sz="1800" b="1" dirty="0"/>
              <a:t>– </a:t>
            </a:r>
            <a:r>
              <a:rPr lang="hr-HR" sz="1800" b="1" dirty="0" smtClean="0"/>
              <a:t>Politička </a:t>
            </a:r>
            <a:r>
              <a:rPr lang="hr-HR" sz="1800" b="1" dirty="0"/>
              <a:t>procjena u kontekstu Člana 1</a:t>
            </a:r>
            <a:endParaRPr lang="en-GB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276225" y="772883"/>
            <a:ext cx="87044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Politička </a:t>
            </a: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inkluzivnost za žene, etničke i druge manjine</a:t>
            </a:r>
            <a:endParaRPr lang="en-GB" sz="1000" i="1" dirty="0" smtClean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Zbog istorije oružanog međuetničkog sukoba, posebno su osjetljiva pitanja koja se odnose na prava etničkih zajednica u Bosni i Hercegovini. Popisa stanovništva u BiH nije bilo od 1991 do 2013 godine, kada je proveden prvi poslijeratni popis stanovništva, koji je uključivao pitanja o etničkoj pripadnosti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Objavljivanje rezultata popisa 2013 je bilo odgođeno zbog neslaganja između entiteta u vezi sa pitanjima metodologije popisa. Rezultati su konačno objavljeni 1 jula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2016,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ali ih RS nije priznala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Ustav je uspostavio kategoriju "konstitutivnih naroda", koj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uključuje Bošnjake, Hrvate i Srbe. “Manjine” su još jedna kategorija. Prema Zakonu o zaštiti prava nacionalnih manjina, postoji 17 nacionalnih manjina u BiH (Albanci, Crnogorci, Česi, Italijani, Jevreji, Mađari, Makedonci, Nijemci, Poljaci, Romi, Rumuni, Rusi, Rusini, Slovaci, Slovenci, Turci i Ukrajinci). Oni koji se ne izjašnjavaju o svojoj etničkoj pripadnosti defini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raju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se kao "ostali".</a:t>
            </a:r>
            <a:endParaRPr lang="hr-HR" sz="1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Iako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su na snazi pravni i institucionalni okvir za zaštitu manjina, uključujući i gore navedeni zakon, Zakon protiv diskriminacije, kao i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Vijeć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nacionalnih manjina, provedba je još uvijek neujednačena. Najteži i jedinstven problem koji se odnosi na inkluzivnost etničkih manjina se odnosi na specifičnosti ustavnog ustrojstva. U BiH građani koji se ne izjašnjavaju kao dio jednog od tri "konstitutivna naroda" su pravno onemogućeni da se kandiduju za BiH Predsjedništvo i Dom naroda u državnom Parlamentu. Osim toga, postoje diskriminatorna ograničenja na osnovu mjesta prebivališta: građanin upisan u "pogrešnom" Entitetu (Bošnjak ili Hrvat u RS ili Srbin u FBiH) se ne može kandidovati za Predsjedništvo BiH; RS birači mogu glasati samo za srpskog kandidata, dok glasači u FBiH mogu glasati samo za bošnjačkog ili hrvatskog kandidata. Sve ove diskriminatorne odredbe nisu u skladu sa pravilima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ECHR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-a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 u suprotnosti su sa Dokumentom OSCE-a iz Kopenhagena i drugim međunarodnim standardima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endParaRPr lang="hr-HR" sz="1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ECHR je 22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decembra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2009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godine donijela pravosnažnu odluku prema kojoj je pravilo nepodobnosti po nacionalnoj osnovi "nespojivo sa općim principima Evropske konvencije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17). U PACE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Rezoluciji usvojenoj 9 januara 2012 godine, vlasti BiH su bile opomenute da je gore navedena presuda ECHR-a pravno obavezujuća i pozvane da je provedu bez daljnjeg odlaganja, upozoravajući da bi neusvajanje neophodnih ustavnih amandmana dovelo u pitanje nastavak članstva BiH u Vijeću Eu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rope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18).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Ipak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do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sada ključni akteri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BiH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nisu uspjeli postići dogovor o implementaciji presude ECHR-a.</a:t>
            </a: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Romska manjina je i dalje najugroženija u Bosni i Hercegovini</a:t>
            </a:r>
            <a:r>
              <a:rPr lang="pl-PL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Postignut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je određeni napredak u obezbjeđenju ličnih dokumenata za Rome, kao i poboljšanju njihovih stambenih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vjeta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BiH učestvuje u Dekadi inkluzije Roma i na snazi su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razni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akcion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plan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ovi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 sklopu Strategije za uključivanje Roma.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Počelo se sa radom na revidiranju akcionih planova za stanovanje, zapošljavanje i zdravstvenu zaštitu.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Međutim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, postignut je mali napredak u poboljšanju položaja romskih žena i djece, koji su i dalje izloženi diskriminaciji i nasilju u porodici. </a:t>
            </a:r>
            <a:endParaRPr lang="hr-HR" sz="1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 BiH su na snazi ključni zakonski elementi za ravnopravnost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polova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. Zemlja se obavezala da će poštovati rodnu ravnopravnost u skladu sa nekoliko međunarodnih instrumenata koji se navode u Ustavu, uključujući i UN Konvenciju o uklanjanju svih oblika diskriminacije žena.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H je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nastavila implementirati Akcioni plan UNSCR 1325 u vezi sa ženama, mirom i sigurnošću.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6224" y="6460052"/>
            <a:ext cx="862012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700" dirty="0">
                <a:solidFill>
                  <a:srgbClr val="000000"/>
                </a:solidFill>
              </a:rPr>
              <a:t>17) </a:t>
            </a:r>
            <a:r>
              <a:rPr lang="en-GB" sz="700" dirty="0" smtClean="0">
                <a:solidFill>
                  <a:srgbClr val="000000"/>
                </a:solidFill>
              </a:rPr>
              <a:t>E</a:t>
            </a:r>
            <a:r>
              <a:rPr lang="hr-HR" sz="700" dirty="0" smtClean="0">
                <a:solidFill>
                  <a:srgbClr val="000000"/>
                </a:solidFill>
              </a:rPr>
              <a:t>vropski sud za ljudska prava</a:t>
            </a:r>
            <a:r>
              <a:rPr lang="en-GB" sz="700" dirty="0" smtClean="0">
                <a:solidFill>
                  <a:srgbClr val="000000"/>
                </a:solidFill>
              </a:rPr>
              <a:t> </a:t>
            </a:r>
            <a:r>
              <a:rPr lang="en-GB" sz="700" dirty="0">
                <a:solidFill>
                  <a:srgbClr val="000000"/>
                </a:solidFill>
              </a:rPr>
              <a:t>(ECHR), </a:t>
            </a:r>
            <a:r>
              <a:rPr lang="hr-HR" sz="700" dirty="0" smtClean="0">
                <a:solidFill>
                  <a:srgbClr val="000000"/>
                </a:solidFill>
              </a:rPr>
              <a:t>Tužba dva aplikanta romskog i jevrejskog porijekla</a:t>
            </a:r>
            <a:r>
              <a:rPr lang="en-GB" sz="700" dirty="0" smtClean="0">
                <a:solidFill>
                  <a:srgbClr val="000000"/>
                </a:solidFill>
              </a:rPr>
              <a:t>: </a:t>
            </a:r>
            <a:r>
              <a:rPr lang="en-GB" sz="700" dirty="0" smtClean="0">
                <a:solidFill>
                  <a:srgbClr val="000000"/>
                </a:solidFill>
              </a:rPr>
              <a:t>“</a:t>
            </a:r>
            <a:r>
              <a:rPr lang="hr-HR" sz="700" dirty="0" smtClean="0">
                <a:solidFill>
                  <a:srgbClr val="000000"/>
                </a:solidFill>
              </a:rPr>
              <a:t>Sejdić</a:t>
            </a:r>
            <a:r>
              <a:rPr lang="en-GB" sz="700" dirty="0" smtClean="0">
                <a:solidFill>
                  <a:srgbClr val="000000"/>
                </a:solidFill>
              </a:rPr>
              <a:t> </a:t>
            </a:r>
            <a:r>
              <a:rPr lang="hr-HR" sz="700" dirty="0" smtClean="0">
                <a:solidFill>
                  <a:srgbClr val="000000"/>
                </a:solidFill>
              </a:rPr>
              <a:t>i</a:t>
            </a:r>
            <a:r>
              <a:rPr lang="en-GB" sz="700" dirty="0" smtClean="0">
                <a:solidFill>
                  <a:srgbClr val="000000"/>
                </a:solidFill>
              </a:rPr>
              <a:t> </a:t>
            </a:r>
            <a:r>
              <a:rPr lang="hr-HR" sz="700" dirty="0" smtClean="0">
                <a:solidFill>
                  <a:srgbClr val="000000"/>
                </a:solidFill>
              </a:rPr>
              <a:t>Finci</a:t>
            </a:r>
            <a:r>
              <a:rPr lang="en-GB" sz="700" dirty="0" smtClean="0">
                <a:solidFill>
                  <a:srgbClr val="000000"/>
                </a:solidFill>
              </a:rPr>
              <a:t> </a:t>
            </a:r>
            <a:r>
              <a:rPr lang="hr-HR" sz="700" dirty="0" smtClean="0">
                <a:solidFill>
                  <a:srgbClr val="000000"/>
                </a:solidFill>
              </a:rPr>
              <a:t>protiv Bosne i Hercegovine</a:t>
            </a:r>
            <a:r>
              <a:rPr lang="en-GB" sz="700" dirty="0" smtClean="0">
                <a:solidFill>
                  <a:srgbClr val="000000"/>
                </a:solidFill>
              </a:rPr>
              <a:t>”, </a:t>
            </a:r>
            <a:r>
              <a:rPr lang="en-GB" sz="700" dirty="0">
                <a:solidFill>
                  <a:srgbClr val="000000"/>
                </a:solidFill>
              </a:rPr>
              <a:t>22 </a:t>
            </a:r>
            <a:r>
              <a:rPr lang="hr-HR" sz="700" dirty="0" smtClean="0">
                <a:solidFill>
                  <a:srgbClr val="000000"/>
                </a:solidFill>
              </a:rPr>
              <a:t>decemba</a:t>
            </a:r>
            <a:r>
              <a:rPr lang="en-GB" sz="700" dirty="0" smtClean="0">
                <a:solidFill>
                  <a:srgbClr val="000000"/>
                </a:solidFill>
              </a:rPr>
              <a:t>r </a:t>
            </a:r>
            <a:r>
              <a:rPr lang="en-GB" sz="700" dirty="0">
                <a:solidFill>
                  <a:srgbClr val="000000"/>
                </a:solidFill>
              </a:rPr>
              <a:t>2009</a:t>
            </a:r>
          </a:p>
          <a:p>
            <a:r>
              <a:rPr lang="en-GB" sz="700" dirty="0" smtClean="0">
                <a:solidFill>
                  <a:srgbClr val="000000"/>
                </a:solidFill>
              </a:rPr>
              <a:t>18) </a:t>
            </a:r>
            <a:r>
              <a:rPr lang="hr-HR" sz="700" dirty="0" smtClean="0">
                <a:solidFill>
                  <a:srgbClr val="000000"/>
                </a:solidFill>
              </a:rPr>
              <a:t>Parlamentarna </a:t>
            </a:r>
            <a:r>
              <a:rPr lang="hr-HR" sz="700" dirty="0" smtClean="0">
                <a:solidFill>
                  <a:srgbClr val="000000"/>
                </a:solidFill>
              </a:rPr>
              <a:t>skupština Vijeća Evrope </a:t>
            </a:r>
            <a:r>
              <a:rPr lang="en-GB" sz="700" dirty="0" smtClean="0">
                <a:solidFill>
                  <a:srgbClr val="000000"/>
                </a:solidFill>
              </a:rPr>
              <a:t>(</a:t>
            </a:r>
            <a:r>
              <a:rPr lang="en-GB" sz="700" dirty="0">
                <a:solidFill>
                  <a:srgbClr val="000000"/>
                </a:solidFill>
              </a:rPr>
              <a:t>PACE), </a:t>
            </a:r>
            <a:r>
              <a:rPr lang="en-GB" sz="700" dirty="0" smtClean="0">
                <a:solidFill>
                  <a:srgbClr val="000000"/>
                </a:solidFill>
              </a:rPr>
              <a:t>Re</a:t>
            </a:r>
            <a:r>
              <a:rPr lang="hr-HR" sz="700" dirty="0" smtClean="0">
                <a:solidFill>
                  <a:srgbClr val="000000"/>
                </a:solidFill>
              </a:rPr>
              <a:t>zolucija</a:t>
            </a:r>
            <a:r>
              <a:rPr lang="en-GB" sz="700" dirty="0" smtClean="0">
                <a:solidFill>
                  <a:srgbClr val="000000"/>
                </a:solidFill>
              </a:rPr>
              <a:t> 1855</a:t>
            </a:r>
            <a:r>
              <a:rPr lang="hr-HR" sz="700" dirty="0" smtClean="0">
                <a:solidFill>
                  <a:srgbClr val="000000"/>
                </a:solidFill>
              </a:rPr>
              <a:t> </a:t>
            </a:r>
            <a:r>
              <a:rPr lang="en-GB" sz="700" dirty="0" smtClean="0">
                <a:solidFill>
                  <a:srgbClr val="000000"/>
                </a:solidFill>
              </a:rPr>
              <a:t> o “</a:t>
            </a:r>
            <a:r>
              <a:rPr lang="hr-HR" sz="700" dirty="0" smtClean="0">
                <a:solidFill>
                  <a:srgbClr val="000000"/>
                </a:solidFill>
              </a:rPr>
              <a:t>Funkcioniranju demokratskih institucija u Bosni i Hercegovini</a:t>
            </a:r>
            <a:r>
              <a:rPr lang="en-GB" sz="700" dirty="0" smtClean="0">
                <a:solidFill>
                  <a:srgbClr val="000000"/>
                </a:solidFill>
              </a:rPr>
              <a:t>” (</a:t>
            </a:r>
            <a:r>
              <a:rPr lang="hr-HR" sz="700" dirty="0" smtClean="0">
                <a:solidFill>
                  <a:srgbClr val="000000"/>
                </a:solidFill>
              </a:rPr>
              <a:t>usvojena na Plenarnoj sjednici </a:t>
            </a:r>
            <a:r>
              <a:rPr lang="en-GB" sz="700" dirty="0" smtClean="0">
                <a:solidFill>
                  <a:srgbClr val="000000"/>
                </a:solidFill>
              </a:rPr>
              <a:t> </a:t>
            </a:r>
            <a:r>
              <a:rPr lang="en-GB" sz="700" dirty="0">
                <a:solidFill>
                  <a:srgbClr val="000000"/>
                </a:solidFill>
              </a:rPr>
              <a:t>9 </a:t>
            </a:r>
            <a:r>
              <a:rPr lang="hr-HR" sz="700" dirty="0" smtClean="0">
                <a:solidFill>
                  <a:srgbClr val="000000"/>
                </a:solidFill>
              </a:rPr>
              <a:t>januara</a:t>
            </a:r>
            <a:r>
              <a:rPr lang="en-GB" sz="700" dirty="0" smtClean="0">
                <a:solidFill>
                  <a:srgbClr val="000000"/>
                </a:solidFill>
              </a:rPr>
              <a:t> </a:t>
            </a:r>
            <a:r>
              <a:rPr lang="en-GB" sz="700" dirty="0">
                <a:solidFill>
                  <a:srgbClr val="000000"/>
                </a:solidFill>
              </a:rPr>
              <a:t>2012</a:t>
            </a:r>
            <a:r>
              <a:rPr lang="en-GB" sz="700" dirty="0" smtClean="0">
                <a:solidFill>
                  <a:srgbClr val="000000"/>
                </a:solidFill>
              </a:rPr>
              <a:t>)</a:t>
            </a:r>
            <a:endParaRPr lang="en-GB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3178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28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4453" y="666745"/>
            <a:ext cx="8620125" cy="2759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Akcioni plan za rodna pitanja u BiH koji je usvojen 2006 godine identificirao je povećanje učešća žena u političkom životu i odlučivanju kao jedan od ključnih prioriteta.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 Ipak, učešće žena u političkom životu i dalje je nisko. Zakon o ravnopravnosti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polova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, sa izmjenama i dopunama u 2009 godini, predviđa najmanje 40 posto njihove zastupljenosti u javnoj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upravi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Zakonski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vjeti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pogledu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rodne ravnoteže na izbornim stranačkim listama poštovani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su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posljednjim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op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ćim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izborima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sa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42%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žena kandidata.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Međutim žene kandidati dobile su samo 19% mjesta u državnim i entitetskim tijelima, što predstavlja veoma malo povećanje u odnosu na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2006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godinu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(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17%).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 2013 godini,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prva žena premijer imenovana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je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RS-u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(ona je i danas na toj funkciji)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Ž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ene čine impresivnih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24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% u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Vladi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RS-a. U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isto vrijeme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postoji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samo jedna žena ministar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Vladi drugog Entiteta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FBiH), a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žena uopć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e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nema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Vijeću ministara na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državnom nivou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</a:t>
            </a:r>
            <a:endParaRPr lang="hr-HR" sz="1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Diskriminatorski običaji 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stereotipi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su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još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uvijek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prisutni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ruralnim područjima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podrivajući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taj način osnovna prava žena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Nasilje u porodici je zabrinjavajuće, a ne postoji harmonizirani sistem za praćenje takvih slučajeva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. 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hr-HR" sz="1000" i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Sloboda od uznemiravanja, zastrašivanja i mučenja</a:t>
            </a:r>
            <a:endParaRPr lang="en-GB" sz="1000" i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Na snazi su ustavne garancije protiv uznemiravanja, zastrašivanja i mučenja koje se uglavnom provode u praksi.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Delegacija Evropskog komiteta za prevenciju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mučenja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 nečovječnog ili ponižavajućeg postupanja ili kažnjavanja (CPT) Vijeća Evrope 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je posjetila BiH 2015 godine. U svom najnovijem izvještaju o toj posjeti, objavljenom 2016 godine, CPT izražava zabrinutost u vezi sa činjenicom da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„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većina njihovih ranijih preporuka u vezi sa svrsishodnim režimom za pritvorenike, zdravstvenom zaštitom u zatvoru, i sigurnosnim mjerama za prevenciju z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lostavljanj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vi-VN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od strane 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policije</a:t>
            </a:r>
            <a:r>
              <a:rPr lang="hr-HR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hr-HR" sz="10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nisu implementirane</a:t>
            </a:r>
            <a:r>
              <a:rPr lang="vi-VN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"</a:t>
            </a:r>
            <a:r>
              <a:rPr lang="en-GB" sz="1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(19). </a:t>
            </a:r>
            <a:endParaRPr lang="en-GB" sz="1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just">
              <a:spcBef>
                <a:spcPts val="400"/>
              </a:spcBef>
              <a:spcAft>
                <a:spcPts val="600"/>
              </a:spcAft>
            </a:pPr>
            <a:endParaRPr lang="en-GB" sz="1000" i="1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453" y="6475021"/>
            <a:ext cx="7942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accent6"/>
                </a:solidFill>
              </a:rPr>
              <a:t> </a:t>
            </a:r>
            <a:r>
              <a:rPr lang="en-GB" sz="800" dirty="0" smtClean="0">
                <a:solidFill>
                  <a:schemeClr val="accent6"/>
                </a:solidFill>
              </a:rPr>
              <a:t>19) </a:t>
            </a:r>
            <a:r>
              <a:rPr lang="hr-HR" sz="800" dirty="0" smtClean="0">
                <a:solidFill>
                  <a:schemeClr val="accent6"/>
                </a:solidFill>
              </a:rPr>
              <a:t>Vijeće Evrope</a:t>
            </a:r>
            <a:r>
              <a:rPr lang="en-GB" sz="800" dirty="0" smtClean="0">
                <a:solidFill>
                  <a:schemeClr val="accent6"/>
                </a:solidFill>
              </a:rPr>
              <a:t>, </a:t>
            </a:r>
            <a:r>
              <a:rPr lang="hr-HR" sz="800" dirty="0" smtClean="0">
                <a:solidFill>
                  <a:schemeClr val="accent6"/>
                </a:solidFill>
              </a:rPr>
              <a:t>Evropski komitet za prevenciju mučenja i nečovječnog ili ponižavajućeg postupanja ili kažnjavanja</a:t>
            </a:r>
            <a:r>
              <a:rPr lang="en-GB" sz="800" dirty="0" smtClean="0">
                <a:solidFill>
                  <a:schemeClr val="accent6"/>
                </a:solidFill>
              </a:rPr>
              <a:t> </a:t>
            </a:r>
            <a:r>
              <a:rPr lang="en-GB" sz="800" dirty="0">
                <a:solidFill>
                  <a:schemeClr val="accent6"/>
                </a:solidFill>
              </a:rPr>
              <a:t>(CPT), </a:t>
            </a:r>
            <a:r>
              <a:rPr lang="hr-HR" sz="800" dirty="0" smtClean="0">
                <a:solidFill>
                  <a:schemeClr val="accent6"/>
                </a:solidFill>
              </a:rPr>
              <a:t>Posjeta Bosni i Hercegovini od </a:t>
            </a:r>
            <a:r>
              <a:rPr lang="en-GB" sz="800" dirty="0" smtClean="0">
                <a:solidFill>
                  <a:schemeClr val="accent6"/>
                </a:solidFill>
              </a:rPr>
              <a:t>29 </a:t>
            </a:r>
            <a:r>
              <a:rPr lang="hr-HR" sz="800" dirty="0" smtClean="0">
                <a:solidFill>
                  <a:schemeClr val="accent6"/>
                </a:solidFill>
              </a:rPr>
              <a:t>septembra</a:t>
            </a:r>
            <a:r>
              <a:rPr lang="en-GB" sz="800" dirty="0" smtClean="0">
                <a:solidFill>
                  <a:schemeClr val="accent6"/>
                </a:solidFill>
              </a:rPr>
              <a:t> </a:t>
            </a:r>
            <a:r>
              <a:rPr lang="hr-HR" sz="800" dirty="0" smtClean="0">
                <a:solidFill>
                  <a:schemeClr val="accent6"/>
                </a:solidFill>
              </a:rPr>
              <a:t>d</a:t>
            </a:r>
            <a:r>
              <a:rPr lang="en-GB" sz="800" dirty="0" smtClean="0">
                <a:solidFill>
                  <a:schemeClr val="accent6"/>
                </a:solidFill>
              </a:rPr>
              <a:t>o </a:t>
            </a:r>
            <a:r>
              <a:rPr lang="en-GB" sz="800" dirty="0">
                <a:solidFill>
                  <a:schemeClr val="accent6"/>
                </a:solidFill>
              </a:rPr>
              <a:t>9 </a:t>
            </a:r>
            <a:r>
              <a:rPr lang="hr-HR" sz="800" dirty="0" smtClean="0">
                <a:solidFill>
                  <a:schemeClr val="accent6"/>
                </a:solidFill>
              </a:rPr>
              <a:t>oktobra</a:t>
            </a:r>
            <a:r>
              <a:rPr lang="en-GB" sz="800" dirty="0" smtClean="0">
                <a:solidFill>
                  <a:schemeClr val="accent6"/>
                </a:solidFill>
              </a:rPr>
              <a:t> </a:t>
            </a:r>
            <a:r>
              <a:rPr lang="en-GB" sz="800" dirty="0">
                <a:solidFill>
                  <a:schemeClr val="accent6"/>
                </a:solidFill>
              </a:rPr>
              <a:t>2015, </a:t>
            </a:r>
            <a:r>
              <a:rPr lang="hr-HR" sz="800" dirty="0" smtClean="0">
                <a:solidFill>
                  <a:schemeClr val="accent6"/>
                </a:solidFill>
              </a:rPr>
              <a:t>objavljen</a:t>
            </a:r>
            <a:r>
              <a:rPr lang="en-GB" sz="800" dirty="0" smtClean="0">
                <a:solidFill>
                  <a:schemeClr val="accent6"/>
                </a:solidFill>
              </a:rPr>
              <a:t> </a:t>
            </a:r>
            <a:r>
              <a:rPr lang="en-GB" sz="800" dirty="0">
                <a:solidFill>
                  <a:schemeClr val="accent6"/>
                </a:solidFill>
              </a:rPr>
              <a:t>5 </a:t>
            </a:r>
            <a:r>
              <a:rPr lang="hr-HR" sz="800" dirty="0" smtClean="0">
                <a:solidFill>
                  <a:schemeClr val="accent6"/>
                </a:solidFill>
              </a:rPr>
              <a:t>jula</a:t>
            </a:r>
            <a:r>
              <a:rPr lang="en-GB" sz="800" dirty="0" smtClean="0">
                <a:solidFill>
                  <a:schemeClr val="accent6"/>
                </a:solidFill>
              </a:rPr>
              <a:t> </a:t>
            </a:r>
            <a:r>
              <a:rPr lang="en-GB" sz="800" dirty="0">
                <a:solidFill>
                  <a:schemeClr val="accent6"/>
                </a:solidFill>
              </a:rPr>
              <a:t>2016</a:t>
            </a:r>
            <a:r>
              <a:rPr lang="en-GB" sz="800" dirty="0" smtClean="0">
                <a:solidFill>
                  <a:schemeClr val="accent6"/>
                </a:solidFill>
              </a:rPr>
              <a:t>.</a:t>
            </a:r>
            <a:endParaRPr lang="hr-HR" sz="800" dirty="0" smtClean="0">
              <a:solidFill>
                <a:schemeClr val="accent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45533" y="1"/>
            <a:ext cx="6048136" cy="617724"/>
          </a:xfrm>
        </p:spPr>
        <p:txBody>
          <a:bodyPr>
            <a:noAutofit/>
          </a:bodyPr>
          <a:lstStyle/>
          <a:p>
            <a:r>
              <a:rPr lang="hr-HR" sz="1800" b="1" dirty="0" smtClean="0"/>
              <a:t>Aneks</a:t>
            </a:r>
            <a:r>
              <a:rPr lang="en-GB" sz="1800" b="1" dirty="0" smtClean="0"/>
              <a:t> </a:t>
            </a:r>
            <a:r>
              <a:rPr lang="en-GB" sz="1800" b="1" dirty="0"/>
              <a:t>– </a:t>
            </a:r>
            <a:r>
              <a:rPr lang="hr-HR" sz="1800" b="1" dirty="0" smtClean="0"/>
              <a:t>Politička </a:t>
            </a:r>
            <a:r>
              <a:rPr lang="hr-HR" sz="1800" b="1" dirty="0"/>
              <a:t>procjena u kontekstu Člana 1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561721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312" y="7"/>
            <a:ext cx="6715125" cy="1079499"/>
          </a:xfrm>
        </p:spPr>
        <p:txBody>
          <a:bodyPr vert="horz" lIns="0" tIns="0" rIns="0" bIns="0" rtlCol="0" anchor="ctr">
            <a:normAutofit/>
          </a:bodyPr>
          <a:lstStyle/>
          <a:p>
            <a:r>
              <a:rPr lang="hr-HR" b="1" dirty="0" smtClean="0"/>
              <a:t>Sadržaj i glosar</a:t>
            </a:r>
            <a:endParaRPr lang="hr-HR" sz="2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  <a:latin typeface="Franklin Gothic Book" panose="020B0503020102020204" pitchFamily="34" charset="0"/>
              </a:rPr>
              <a:pPr/>
              <a:t>3</a:t>
            </a:fld>
            <a:endParaRPr lang="en-GB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9832" y="1135439"/>
            <a:ext cx="2858824" cy="4080642"/>
          </a:xfrm>
        </p:spPr>
        <p:txBody>
          <a:bodyPr/>
          <a:lstStyle/>
          <a:p>
            <a:pPr>
              <a:spcAft>
                <a:spcPts val="450"/>
              </a:spcAft>
              <a:tabLst>
                <a:tab pos="2353226" algn="l"/>
                <a:tab pos="2623289" algn="l"/>
              </a:tabLst>
            </a:pPr>
            <a:r>
              <a:rPr lang="hr-HR" sz="1000" b="1" dirty="0" smtClean="0"/>
              <a:t>Sadržaj</a:t>
            </a:r>
            <a:endParaRPr lang="en-GB" sz="1000" b="1" dirty="0" smtClean="0"/>
          </a:p>
          <a:p>
            <a:pPr>
              <a:spcAft>
                <a:spcPts val="450"/>
              </a:spcAft>
              <a:tabLst>
                <a:tab pos="2353226" algn="l"/>
                <a:tab pos="2623289" algn="l"/>
              </a:tabLst>
            </a:pPr>
            <a:r>
              <a:rPr lang="hr-HR" sz="1000" dirty="0" smtClean="0"/>
              <a:t>Izvršni sažetak</a:t>
            </a:r>
            <a:r>
              <a:rPr lang="en-GB" sz="1000" dirty="0"/>
              <a:t>	</a:t>
            </a:r>
          </a:p>
          <a:p>
            <a:pPr>
              <a:spcAft>
                <a:spcPts val="1000"/>
              </a:spcAft>
              <a:tabLst>
                <a:tab pos="2623289" algn="l"/>
              </a:tabLst>
            </a:pPr>
            <a:r>
              <a:rPr lang="en-GB" sz="1000" dirty="0" smtClean="0"/>
              <a:t>Bosna </a:t>
            </a:r>
            <a:r>
              <a:rPr lang="hr-HR" sz="1000" dirty="0" smtClean="0"/>
              <a:t>i</a:t>
            </a:r>
            <a:r>
              <a:rPr lang="en-GB" sz="1000" dirty="0" smtClean="0"/>
              <a:t> Her</a:t>
            </a:r>
            <a:r>
              <a:rPr lang="hr-HR" sz="1000" dirty="0" smtClean="0"/>
              <a:t>cegovina</a:t>
            </a:r>
            <a:r>
              <a:rPr lang="en-GB" sz="1000" dirty="0" smtClean="0"/>
              <a:t> </a:t>
            </a:r>
            <a:r>
              <a:rPr lang="en-GB" sz="1000" dirty="0"/>
              <a:t>– EBRD </a:t>
            </a:r>
            <a:r>
              <a:rPr lang="hr-HR" sz="1000" dirty="0" smtClean="0"/>
              <a:t>sažetak</a:t>
            </a:r>
            <a:r>
              <a:rPr lang="en-GB" sz="1000" dirty="0"/>
              <a:t>	</a:t>
            </a:r>
          </a:p>
          <a:p>
            <a:pPr>
              <a:spcAft>
                <a:spcPts val="450"/>
              </a:spcAft>
            </a:pPr>
            <a:r>
              <a:rPr lang="en-GB" sz="1000" dirty="0" smtClean="0"/>
              <a:t>I. </a:t>
            </a:r>
            <a:r>
              <a:rPr lang="hr-HR" sz="1000" dirty="0" smtClean="0"/>
              <a:t>Implementacija prethodne strategije </a:t>
            </a:r>
            <a:r>
              <a:rPr lang="en-GB" sz="1000" dirty="0" smtClean="0"/>
              <a:t>– </a:t>
            </a:r>
            <a:r>
              <a:rPr lang="en-GB" sz="1000" dirty="0"/>
              <a:t>2014-2016</a:t>
            </a:r>
          </a:p>
          <a:p>
            <a:pPr marL="144776" lvl="1" indent="0">
              <a:spcAft>
                <a:spcPts val="450"/>
              </a:spcAft>
              <a:buNone/>
              <a:tabLst>
                <a:tab pos="2623289" algn="l"/>
              </a:tabLst>
            </a:pPr>
            <a:r>
              <a:rPr lang="en-GB" sz="1000" dirty="0" smtClean="0"/>
              <a:t>K</a:t>
            </a:r>
            <a:r>
              <a:rPr lang="hr-HR" sz="1000" dirty="0" smtClean="0"/>
              <a:t>jučni tranzicijski rezultati postignuti tokom perioda prethodne strategije</a:t>
            </a:r>
            <a:endParaRPr lang="en-GB" sz="1000" dirty="0" smtClean="0"/>
          </a:p>
          <a:p>
            <a:pPr marL="144776" lvl="1" indent="0">
              <a:spcAft>
                <a:spcPts val="1000"/>
              </a:spcAft>
              <a:buNone/>
              <a:tabLst>
                <a:tab pos="2623289" algn="l"/>
              </a:tabLst>
            </a:pPr>
            <a:r>
              <a:rPr lang="hr-HR" sz="1000" dirty="0" smtClean="0"/>
              <a:t>Izazovi u implementaciji i ključne lekcije</a:t>
            </a:r>
            <a:r>
              <a:rPr lang="en-GB" sz="1000" dirty="0" smtClean="0"/>
              <a:t> </a:t>
            </a:r>
            <a:r>
              <a:rPr lang="en-GB" sz="900" dirty="0"/>
              <a:t>	</a:t>
            </a:r>
            <a:endParaRPr lang="en-GB" sz="900" dirty="0" smtClean="0">
              <a:ea typeface="ＭＳ Ｐゴシック" charset="0"/>
            </a:endParaRPr>
          </a:p>
          <a:p>
            <a:pPr marL="0" lvl="1" indent="0">
              <a:spcAft>
                <a:spcPts val="450"/>
              </a:spcAft>
              <a:buNone/>
              <a:tabLst>
                <a:tab pos="2623289" algn="l"/>
              </a:tabLst>
            </a:pPr>
            <a:r>
              <a:rPr lang="en-GB" sz="900" dirty="0" smtClean="0">
                <a:ea typeface="ＭＳ Ｐゴシック" charset="0"/>
              </a:rPr>
              <a:t>II. </a:t>
            </a:r>
            <a:r>
              <a:rPr lang="hr-HR" sz="1000" dirty="0" smtClean="0">
                <a:ea typeface="ＭＳ Ｐゴシック" charset="0"/>
              </a:rPr>
              <a:t>Ekonomski kontekst</a:t>
            </a:r>
            <a:endParaRPr lang="en-GB" sz="900" dirty="0"/>
          </a:p>
          <a:p>
            <a:pPr marL="145279" lvl="2" indent="0">
              <a:spcAft>
                <a:spcPts val="450"/>
              </a:spcAft>
              <a:buNone/>
              <a:tabLst>
                <a:tab pos="2623289" algn="l"/>
              </a:tabLst>
            </a:pPr>
            <a:r>
              <a:rPr lang="en-GB" sz="1000" dirty="0" smtClean="0"/>
              <a:t>Ma</a:t>
            </a:r>
            <a:r>
              <a:rPr lang="hr-HR" sz="1000" dirty="0" smtClean="0"/>
              <a:t>k</a:t>
            </a:r>
            <a:r>
              <a:rPr lang="en-GB" sz="1000" dirty="0" smtClean="0"/>
              <a:t>roe</a:t>
            </a:r>
            <a:r>
              <a:rPr lang="hr-HR" sz="1000" dirty="0" smtClean="0"/>
              <a:t>konomski kontekst  i izgledi za period obuhvaćen strategijom</a:t>
            </a:r>
            <a:endParaRPr lang="en-GB" sz="1000" dirty="0" smtClean="0"/>
          </a:p>
          <a:p>
            <a:pPr marL="145279" lvl="2" indent="0">
              <a:spcAft>
                <a:spcPts val="1000"/>
              </a:spcAft>
              <a:buNone/>
              <a:tabLst>
                <a:tab pos="2623289" algn="l"/>
              </a:tabLst>
            </a:pPr>
            <a:r>
              <a:rPr lang="hr-HR" sz="1000" dirty="0" smtClean="0"/>
              <a:t>Ključni tranzicijski izazovi</a:t>
            </a:r>
            <a:endParaRPr lang="en-GB" sz="1000" dirty="0"/>
          </a:p>
          <a:p>
            <a:pPr marL="144463" lvl="2" indent="-144463">
              <a:spcAft>
                <a:spcPts val="1000"/>
              </a:spcAft>
              <a:buNone/>
              <a:tabLst>
                <a:tab pos="88900" algn="l"/>
                <a:tab pos="2622550" algn="l"/>
              </a:tabLst>
            </a:pPr>
            <a:r>
              <a:rPr lang="en-GB" sz="1000" dirty="0" smtClean="0"/>
              <a:t>III</a:t>
            </a:r>
            <a:r>
              <a:rPr lang="en-GB" sz="1000" dirty="0"/>
              <a:t>. </a:t>
            </a:r>
            <a:r>
              <a:rPr lang="hr-HR" sz="1000" dirty="0" smtClean="0"/>
              <a:t>Prioriteti vlade i sudjelovanje zainteresiranih strana</a:t>
            </a:r>
            <a:endParaRPr lang="en-GB" sz="1000" dirty="0" smtClean="0"/>
          </a:p>
          <a:p>
            <a:pPr marL="144463" lvl="2" indent="-144463">
              <a:spcAft>
                <a:spcPts val="1000"/>
              </a:spcAft>
              <a:buNone/>
              <a:tabLst>
                <a:tab pos="88900" algn="l"/>
                <a:tab pos="2622550" algn="l"/>
              </a:tabLst>
            </a:pPr>
            <a:r>
              <a:rPr lang="en-GB" sz="1000" dirty="0" smtClean="0"/>
              <a:t>IV. </a:t>
            </a:r>
            <a:r>
              <a:rPr lang="hr-HR" sz="1000" dirty="0" smtClean="0"/>
              <a:t>Definiranje prioriteta </a:t>
            </a:r>
            <a:r>
              <a:rPr lang="en-GB" sz="1000" dirty="0" smtClean="0"/>
              <a:t>EBRD</a:t>
            </a:r>
            <a:r>
              <a:rPr lang="hr-HR" sz="1000" dirty="0" smtClean="0"/>
              <a:t>-ove strategije za </a:t>
            </a:r>
            <a:r>
              <a:rPr lang="en-GB" sz="1000" dirty="0" smtClean="0"/>
              <a:t>B</a:t>
            </a:r>
            <a:r>
              <a:rPr lang="hr-HR" sz="1000" dirty="0" smtClean="0"/>
              <a:t>i</a:t>
            </a:r>
            <a:r>
              <a:rPr lang="en-GB" sz="1000" dirty="0" smtClean="0"/>
              <a:t>H  </a:t>
            </a:r>
            <a:endParaRPr lang="en-GB" sz="1000" dirty="0"/>
          </a:p>
          <a:p>
            <a:pPr marL="144463" lvl="2" indent="-144463">
              <a:spcAft>
                <a:spcPts val="1000"/>
              </a:spcAft>
              <a:buNone/>
              <a:tabLst>
                <a:tab pos="88900" algn="l"/>
                <a:tab pos="2622550" algn="l"/>
              </a:tabLst>
            </a:pPr>
            <a:r>
              <a:rPr lang="en-GB" sz="1000" dirty="0" smtClean="0"/>
              <a:t>V. </a:t>
            </a:r>
            <a:r>
              <a:rPr lang="hr-HR" sz="1000" dirty="0" smtClean="0"/>
              <a:t>Okvir za rezultate strategije</a:t>
            </a:r>
            <a:endParaRPr lang="en-GB" sz="1000" dirty="0"/>
          </a:p>
          <a:p>
            <a:pPr marL="144463" lvl="2" indent="-144463">
              <a:spcAft>
                <a:spcPts val="1000"/>
              </a:spcAft>
              <a:buNone/>
              <a:tabLst>
                <a:tab pos="88900" algn="l"/>
                <a:tab pos="2622550" algn="l"/>
              </a:tabLst>
            </a:pPr>
            <a:r>
              <a:rPr lang="en-GB" sz="1000" dirty="0" smtClean="0"/>
              <a:t>VI</a:t>
            </a:r>
            <a:r>
              <a:rPr lang="en-GB" sz="1000" dirty="0"/>
              <a:t>. </a:t>
            </a:r>
            <a:r>
              <a:rPr lang="hr-HR" sz="1000" dirty="0" smtClean="0"/>
              <a:t>Tabela komplementarnosti međunarodnih partnera u poslovnim oblastima </a:t>
            </a:r>
            <a:r>
              <a:rPr lang="en-GB" sz="1000" dirty="0" smtClean="0"/>
              <a:t>EBRD</a:t>
            </a:r>
            <a:r>
              <a:rPr lang="hr-HR" sz="1000" dirty="0" smtClean="0"/>
              <a:t>-a</a:t>
            </a:r>
            <a:endParaRPr lang="en-GB" sz="1000" dirty="0" smtClean="0"/>
          </a:p>
          <a:p>
            <a:pPr marL="179388" lvl="2" indent="-179388">
              <a:spcAft>
                <a:spcPts val="1000"/>
              </a:spcAft>
              <a:buNone/>
              <a:tabLst>
                <a:tab pos="2622550" algn="l"/>
              </a:tabLst>
            </a:pPr>
            <a:r>
              <a:rPr lang="en-GB" sz="1000" dirty="0" smtClean="0"/>
              <a:t>VII.</a:t>
            </a:r>
            <a:r>
              <a:rPr lang="hr-HR" sz="1000" dirty="0" smtClean="0"/>
              <a:t>Rizici u</a:t>
            </a:r>
            <a:r>
              <a:rPr lang="en-US" sz="1000" dirty="0" smtClean="0"/>
              <a:t> </a:t>
            </a:r>
            <a:r>
              <a:rPr lang="hr-HR" sz="1000" dirty="0" smtClean="0"/>
              <a:t>implementaciji i okolinske i socijalne implikacije</a:t>
            </a:r>
            <a:endParaRPr lang="en-GB" sz="1000" dirty="0" smtClean="0"/>
          </a:p>
          <a:p>
            <a:pPr marL="179388" lvl="2" indent="-179388">
              <a:spcAft>
                <a:spcPts val="1000"/>
              </a:spcAft>
              <a:buNone/>
              <a:tabLst>
                <a:tab pos="2622550" algn="l"/>
              </a:tabLst>
            </a:pPr>
            <a:r>
              <a:rPr lang="en-GB" sz="1000" dirty="0" smtClean="0"/>
              <a:t>VIII. </a:t>
            </a:r>
            <a:r>
              <a:rPr lang="hr-HR" sz="1000" dirty="0" smtClean="0"/>
              <a:t>P</a:t>
            </a:r>
            <a:r>
              <a:rPr lang="en-US" sz="1000" dirty="0" smtClean="0"/>
              <a:t>r</a:t>
            </a:r>
            <a:r>
              <a:rPr lang="hr-HR" sz="1000" dirty="0" smtClean="0"/>
              <a:t>ocjena sufinanciranja donatora</a:t>
            </a:r>
            <a:r>
              <a:rPr lang="en-GB" sz="1000" dirty="0" smtClean="0"/>
              <a:t> </a:t>
            </a:r>
            <a:endParaRPr lang="en-GB" sz="1000" dirty="0"/>
          </a:p>
          <a:p>
            <a:pPr marL="179388" lvl="2" indent="-179388">
              <a:spcAft>
                <a:spcPts val="1000"/>
              </a:spcAft>
              <a:buNone/>
              <a:tabLst>
                <a:tab pos="2622550" algn="l"/>
              </a:tabLst>
            </a:pPr>
            <a:r>
              <a:rPr lang="hr-HR" sz="1000" dirty="0" smtClean="0"/>
              <a:t>Aneks</a:t>
            </a:r>
            <a:r>
              <a:rPr lang="en-GB" sz="1000" dirty="0" smtClean="0"/>
              <a:t> </a:t>
            </a:r>
            <a:r>
              <a:rPr lang="en-GB" sz="1000" dirty="0"/>
              <a:t>– </a:t>
            </a:r>
            <a:r>
              <a:rPr lang="hr-HR" sz="1000" dirty="0" smtClean="0"/>
              <a:t>Politička procjena</a:t>
            </a:r>
            <a:endParaRPr lang="en-GB" sz="1000" dirty="0"/>
          </a:p>
          <a:p>
            <a:pPr marL="179388" lvl="2" indent="-179388">
              <a:spcAft>
                <a:spcPts val="450"/>
              </a:spcAft>
              <a:buNone/>
              <a:tabLst>
                <a:tab pos="2622550" algn="l"/>
              </a:tabLst>
            </a:pPr>
            <a:endParaRPr lang="en-GB" sz="900" b="1" dirty="0"/>
          </a:p>
          <a:p>
            <a:pPr marL="144463" lvl="2" indent="-144463">
              <a:spcAft>
                <a:spcPts val="450"/>
              </a:spcAft>
              <a:buNone/>
              <a:tabLst>
                <a:tab pos="88900" algn="l"/>
                <a:tab pos="2622550" algn="l"/>
              </a:tabLst>
            </a:pPr>
            <a:endParaRPr lang="en-GB" sz="900" b="1" dirty="0" smtClean="0"/>
          </a:p>
          <a:p>
            <a:pPr marL="144463" lvl="2" indent="-144463">
              <a:spcAft>
                <a:spcPts val="450"/>
              </a:spcAft>
              <a:buNone/>
              <a:tabLst>
                <a:tab pos="88900" algn="l"/>
                <a:tab pos="2622550" algn="l"/>
              </a:tabLst>
            </a:pPr>
            <a:endParaRPr lang="en-GB" sz="900" b="1" dirty="0" smtClean="0"/>
          </a:p>
          <a:p>
            <a:pPr marL="144463" lvl="2" indent="-144463">
              <a:spcAft>
                <a:spcPts val="450"/>
              </a:spcAft>
              <a:buNone/>
              <a:tabLst>
                <a:tab pos="88900" algn="l"/>
                <a:tab pos="2622550" algn="l"/>
              </a:tabLst>
            </a:pPr>
            <a:endParaRPr lang="en-GB" sz="900" b="1" dirty="0"/>
          </a:p>
          <a:p>
            <a:pPr marL="144463" lvl="2" indent="-144463">
              <a:spcAft>
                <a:spcPts val="450"/>
              </a:spcAft>
              <a:buNone/>
              <a:tabLst>
                <a:tab pos="88900" algn="l"/>
                <a:tab pos="2622550" algn="l"/>
              </a:tabLst>
            </a:pPr>
            <a:endParaRPr lang="en-GB" sz="900" dirty="0"/>
          </a:p>
          <a:p>
            <a:pPr marL="145279" lvl="2" indent="0">
              <a:spcBef>
                <a:spcPts val="450"/>
              </a:spcBef>
              <a:spcAft>
                <a:spcPts val="0"/>
              </a:spcAft>
              <a:buNone/>
              <a:tabLst>
                <a:tab pos="2623289" algn="l"/>
              </a:tabLst>
            </a:pPr>
            <a:r>
              <a:rPr lang="en-GB" sz="1000" dirty="0"/>
              <a:t>	</a:t>
            </a:r>
          </a:p>
          <a:p>
            <a:pPr marL="391411" lvl="1" indent="-256975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256975" indent="-256975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300" dirty="0"/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3296151" y="1135439"/>
            <a:ext cx="309987" cy="1604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FontTx/>
              <a:buNone/>
              <a:defRPr lang="en-US" sz="2000" kern="1200" smtClean="0">
                <a:solidFill>
                  <a:srgbClr val="58595B"/>
                </a:solidFill>
                <a:latin typeface="Franklin Gothic Book"/>
                <a:ea typeface="ＭＳ Ｐゴシック" charset="0"/>
                <a:cs typeface="Franklin Gothic Book"/>
              </a:defRPr>
            </a:lvl1pPr>
            <a:lvl2pPr marL="175490" marR="0" indent="-175490" algn="l" defTabSz="894529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539B"/>
              </a:buClr>
              <a:buSzTx/>
              <a:buFont typeface="Arial" charset="0"/>
              <a:buChar char="•"/>
              <a:tabLst/>
              <a:defRPr lang="en-US" sz="2000" kern="1200" smtClean="0">
                <a:solidFill>
                  <a:srgbClr val="58595B"/>
                </a:solidFill>
                <a:latin typeface="Franklin Gothic Book"/>
                <a:ea typeface="Franklin Gothic Book"/>
                <a:cs typeface="Franklin Gothic Book"/>
              </a:defRPr>
            </a:lvl2pPr>
            <a:lvl3pPr marL="352169" marR="0" indent="-176092" algn="l" defTabSz="894529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 lang="en-US" sz="2000" kern="1200" smtClean="0">
                <a:solidFill>
                  <a:srgbClr val="58595B"/>
                </a:solidFill>
                <a:latin typeface="Franklin Gothic Book"/>
                <a:ea typeface="Franklin Gothic Book"/>
                <a:cs typeface="Franklin Gothic Book"/>
              </a:defRPr>
            </a:lvl3pPr>
            <a:lvl4pPr marL="528263" marR="0" indent="-176092" algn="l" defTabSz="894529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‒"/>
              <a:tabLst/>
              <a:defRPr lang="en-US" sz="2000" kern="1200" baseline="0" smtClean="0">
                <a:solidFill>
                  <a:srgbClr val="58595B"/>
                </a:solidFill>
                <a:latin typeface="Franklin Gothic Book"/>
                <a:ea typeface="Franklin Gothic Book"/>
                <a:cs typeface="Franklin Gothic Book"/>
              </a:defRPr>
            </a:lvl4pPr>
            <a:lvl5pPr marL="2012692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1200" kern="1200">
                <a:solidFill>
                  <a:srgbClr val="929395"/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459956" indent="-223625" algn="l" defTabSz="89452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07214" indent="-223625" algn="l" defTabSz="89452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4490" indent="-223625" algn="l" defTabSz="89452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01745" indent="-223625" algn="l" defTabSz="89452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957" indent="-20957" defTabSz="811481">
              <a:spcAft>
                <a:spcPts val="450"/>
              </a:spcAft>
              <a:tabLst>
                <a:tab pos="2353226" algn="l"/>
                <a:tab pos="2623289" algn="l"/>
              </a:tabLst>
            </a:pPr>
            <a:endParaRPr lang="en-GB" sz="1000" b="1" dirty="0"/>
          </a:p>
          <a:p>
            <a:pPr marL="20957" indent="-20957" defTabSz="811481">
              <a:spcAft>
                <a:spcPts val="450"/>
              </a:spcAft>
              <a:tabLst>
                <a:tab pos="2623289" algn="l"/>
              </a:tabLst>
            </a:pPr>
            <a:r>
              <a:rPr lang="en-GB" sz="1000" b="1" dirty="0" smtClean="0"/>
              <a:t>3</a:t>
            </a:r>
          </a:p>
          <a:p>
            <a:pPr marL="20957" indent="-20957" defTabSz="811481">
              <a:spcAft>
                <a:spcPts val="450"/>
              </a:spcAft>
              <a:tabLst>
                <a:tab pos="2623289" algn="l"/>
              </a:tabLst>
            </a:pPr>
            <a:r>
              <a:rPr lang="en-GB" sz="1000" b="1" dirty="0" smtClean="0"/>
              <a:t>4</a:t>
            </a:r>
            <a:endParaRPr lang="en-GB" sz="1000" b="1" dirty="0"/>
          </a:p>
          <a:p>
            <a:pPr marL="20957" lvl="1" indent="-20957">
              <a:spcBef>
                <a:spcPts val="450"/>
              </a:spcBef>
              <a:spcAft>
                <a:spcPts val="450"/>
              </a:spcAft>
              <a:buNone/>
              <a:tabLst>
                <a:tab pos="2623289" algn="l"/>
              </a:tabLst>
            </a:pPr>
            <a:r>
              <a:rPr lang="en-GB" sz="1000" b="1" dirty="0"/>
              <a:t>5</a:t>
            </a:r>
          </a:p>
          <a:p>
            <a:pPr marL="20957" lvl="1" indent="-20957">
              <a:spcBef>
                <a:spcPts val="450"/>
              </a:spcBef>
              <a:spcAft>
                <a:spcPts val="450"/>
              </a:spcAft>
              <a:buNone/>
              <a:tabLst>
                <a:tab pos="2623289" algn="l"/>
              </a:tabLst>
            </a:pPr>
            <a:r>
              <a:rPr lang="en-GB" sz="1000" b="1" dirty="0"/>
              <a:t>5</a:t>
            </a:r>
          </a:p>
          <a:p>
            <a:pPr marL="20957" lvl="1" indent="-20957">
              <a:spcBef>
                <a:spcPts val="450"/>
              </a:spcBef>
              <a:spcAft>
                <a:spcPts val="450"/>
              </a:spcAft>
              <a:buNone/>
              <a:tabLst>
                <a:tab pos="2623289" algn="l"/>
              </a:tabLst>
            </a:pPr>
            <a:r>
              <a:rPr lang="en-GB" sz="1000" b="1" dirty="0"/>
              <a:t>7	</a:t>
            </a:r>
            <a:endParaRPr lang="en-GB" sz="900" b="1" dirty="0"/>
          </a:p>
          <a:p>
            <a:pPr marL="20957" lvl="3" indent="-20957">
              <a:spcAft>
                <a:spcPts val="450"/>
              </a:spcAft>
              <a:buNone/>
              <a:tabLst>
                <a:tab pos="2623289" algn="l"/>
              </a:tabLst>
            </a:pPr>
            <a:endParaRPr lang="en-GB" sz="900" b="1" dirty="0"/>
          </a:p>
          <a:p>
            <a:pPr marL="20957" lvl="3" indent="-20957">
              <a:spcAft>
                <a:spcPts val="450"/>
              </a:spcAft>
              <a:buNone/>
              <a:tabLst>
                <a:tab pos="2623289" algn="l"/>
              </a:tabLst>
            </a:pPr>
            <a:r>
              <a:rPr lang="en-GB" sz="900" b="1" dirty="0"/>
              <a:t>	</a:t>
            </a: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7876680" y="1264098"/>
            <a:ext cx="349611" cy="4080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1321"/>
              </a:spcAft>
              <a:buClrTx/>
              <a:buFontTx/>
              <a:buNone/>
              <a:defRPr lang="en-US" sz="2200" kern="1200" smtClean="0">
                <a:solidFill>
                  <a:srgbClr val="58595B"/>
                </a:solidFill>
                <a:latin typeface="Franklin Gothic Book"/>
                <a:ea typeface="ＭＳ Ｐゴシック" charset="0"/>
                <a:cs typeface="Franklin Gothic Book"/>
              </a:defRPr>
            </a:lvl1pPr>
            <a:lvl2pPr marL="193186" marR="0" indent="-193186" algn="l" defTabSz="98473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321"/>
              </a:spcAft>
              <a:buClr>
                <a:srgbClr val="00539B"/>
              </a:buClr>
              <a:buSzTx/>
              <a:buFont typeface="Arial" charset="0"/>
              <a:buChar char="•"/>
              <a:tabLst/>
              <a:defRPr lang="en-US" sz="2200" kern="1200" smtClean="0">
                <a:solidFill>
                  <a:srgbClr val="58595B"/>
                </a:solidFill>
                <a:latin typeface="Franklin Gothic Book"/>
                <a:ea typeface="Franklin Gothic Book"/>
                <a:cs typeface="Franklin Gothic Book"/>
              </a:defRPr>
            </a:lvl2pPr>
            <a:lvl3pPr marL="387680" marR="0" indent="-193848" algn="l" defTabSz="98473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321"/>
              </a:spcAft>
              <a:buClrTx/>
              <a:buSzTx/>
              <a:buFont typeface="Arial"/>
              <a:buChar char="•"/>
              <a:tabLst/>
              <a:defRPr lang="en-US" sz="2200" kern="1200" smtClean="0">
                <a:solidFill>
                  <a:srgbClr val="58595B"/>
                </a:solidFill>
                <a:latin typeface="Franklin Gothic Book"/>
                <a:ea typeface="Franklin Gothic Book"/>
                <a:cs typeface="Franklin Gothic Book"/>
              </a:defRPr>
            </a:lvl3pPr>
            <a:lvl4pPr marL="581531" marR="0" indent="-193848" algn="l" defTabSz="98473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321"/>
              </a:spcAft>
              <a:buClrTx/>
              <a:buSzTx/>
              <a:buFont typeface="Arial" panose="020B0604020202020204" pitchFamily="34" charset="0"/>
              <a:buChar char="‒"/>
              <a:tabLst/>
              <a:defRPr lang="en-US" sz="2200" kern="1200" baseline="0" smtClean="0">
                <a:solidFill>
                  <a:srgbClr val="58595B"/>
                </a:solidFill>
                <a:latin typeface="Franklin Gothic Book"/>
                <a:ea typeface="Franklin Gothic Book"/>
                <a:cs typeface="Franklin Gothic Book"/>
              </a:defRPr>
            </a:lvl4pPr>
            <a:lvl5pPr marL="2215645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1321"/>
              </a:spcAft>
              <a:buFont typeface="Arial" charset="0"/>
              <a:buNone/>
              <a:defRPr sz="1300" kern="1200">
                <a:solidFill>
                  <a:srgbClr val="929395"/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708010" indent="-246175" algn="l" defTabSz="98473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368" indent="-246175" algn="l" defTabSz="98473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2746" indent="-246175" algn="l" defTabSz="98473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85100" indent="-246175" algn="l" defTabSz="98473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6301" indent="-256301" defTabSz="754461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99289" indent="-256301" defTabSz="754461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000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3288531" y="2722033"/>
            <a:ext cx="309987" cy="18464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FontTx/>
              <a:buNone/>
              <a:defRPr lang="en-US" sz="2000" kern="1200" smtClean="0">
                <a:solidFill>
                  <a:srgbClr val="58595B"/>
                </a:solidFill>
                <a:latin typeface="Franklin Gothic Book"/>
                <a:ea typeface="ＭＳ Ｐゴシック" charset="0"/>
                <a:cs typeface="Franklin Gothic Book"/>
              </a:defRPr>
            </a:lvl1pPr>
            <a:lvl2pPr marL="175490" marR="0" indent="-175490" algn="l" defTabSz="894529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539B"/>
              </a:buClr>
              <a:buSzTx/>
              <a:buFont typeface="Arial" charset="0"/>
              <a:buChar char="•"/>
              <a:tabLst/>
              <a:defRPr lang="en-US" sz="2000" kern="1200" smtClean="0">
                <a:solidFill>
                  <a:srgbClr val="58595B"/>
                </a:solidFill>
                <a:latin typeface="Franklin Gothic Book"/>
                <a:ea typeface="Franklin Gothic Book"/>
                <a:cs typeface="Franklin Gothic Book"/>
              </a:defRPr>
            </a:lvl2pPr>
            <a:lvl3pPr marL="352169" marR="0" indent="-176092" algn="l" defTabSz="894529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 lang="en-US" sz="2000" kern="1200" smtClean="0">
                <a:solidFill>
                  <a:srgbClr val="58595B"/>
                </a:solidFill>
                <a:latin typeface="Franklin Gothic Book"/>
                <a:ea typeface="Franklin Gothic Book"/>
                <a:cs typeface="Franklin Gothic Book"/>
              </a:defRPr>
            </a:lvl3pPr>
            <a:lvl4pPr marL="528263" marR="0" indent="-176092" algn="l" defTabSz="894529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‒"/>
              <a:tabLst/>
              <a:defRPr lang="en-US" sz="2000" kern="1200" baseline="0" smtClean="0">
                <a:solidFill>
                  <a:srgbClr val="58595B"/>
                </a:solidFill>
                <a:latin typeface="Franklin Gothic Book"/>
                <a:ea typeface="Franklin Gothic Book"/>
                <a:cs typeface="Franklin Gothic Book"/>
              </a:defRPr>
            </a:lvl4pPr>
            <a:lvl5pPr marL="2012692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1200" kern="1200">
                <a:solidFill>
                  <a:srgbClr val="929395"/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459956" indent="-223625" algn="l" defTabSz="89452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07214" indent="-223625" algn="l" defTabSz="89452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4490" indent="-223625" algn="l" defTabSz="89452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01745" indent="-223625" algn="l" defTabSz="89452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957" indent="-20957" defTabSz="811481">
              <a:spcAft>
                <a:spcPts val="450"/>
              </a:spcAft>
              <a:tabLst>
                <a:tab pos="2353226" algn="l"/>
                <a:tab pos="2623289" algn="l"/>
              </a:tabLst>
            </a:pPr>
            <a:r>
              <a:rPr lang="en-GB" sz="1000" b="1" dirty="0"/>
              <a:t>8</a:t>
            </a:r>
          </a:p>
          <a:p>
            <a:pPr marL="20957" indent="-20957" defTabSz="811481">
              <a:spcAft>
                <a:spcPts val="450"/>
              </a:spcAft>
              <a:tabLst>
                <a:tab pos="2623289" algn="l"/>
              </a:tabLst>
            </a:pPr>
            <a:r>
              <a:rPr lang="en-GB" sz="1000" b="1" dirty="0"/>
              <a:t>8</a:t>
            </a:r>
          </a:p>
          <a:p>
            <a:pPr marL="20957" lvl="1" indent="-20957">
              <a:spcBef>
                <a:spcPts val="450"/>
              </a:spcBef>
              <a:spcAft>
                <a:spcPts val="1000"/>
              </a:spcAft>
              <a:buNone/>
              <a:tabLst>
                <a:tab pos="2623289" algn="l"/>
              </a:tabLst>
            </a:pPr>
            <a:r>
              <a:rPr lang="en-GB" sz="1000" b="1" dirty="0"/>
              <a:t>9</a:t>
            </a:r>
          </a:p>
          <a:p>
            <a:pPr marL="20957" lvl="1" indent="-20957">
              <a:spcBef>
                <a:spcPts val="450"/>
              </a:spcBef>
              <a:spcAft>
                <a:spcPts val="1000"/>
              </a:spcAft>
              <a:buNone/>
              <a:tabLst>
                <a:tab pos="2623289" algn="l"/>
              </a:tabLst>
            </a:pPr>
            <a:r>
              <a:rPr lang="en-GB" sz="1000" b="1" dirty="0" smtClean="0"/>
              <a:t>11</a:t>
            </a:r>
          </a:p>
          <a:p>
            <a:pPr marL="20957" lvl="3" indent="-20957">
              <a:spcAft>
                <a:spcPts val="0"/>
              </a:spcAft>
              <a:buNone/>
              <a:tabLst>
                <a:tab pos="2623289" algn="l"/>
              </a:tabLst>
            </a:pPr>
            <a:endParaRPr lang="en-GB" sz="1000" b="1" dirty="0"/>
          </a:p>
          <a:p>
            <a:pPr marL="20957" lvl="3" indent="-20957">
              <a:spcAft>
                <a:spcPts val="1000"/>
              </a:spcAft>
              <a:buNone/>
              <a:tabLst>
                <a:tab pos="2623289" algn="l"/>
              </a:tabLst>
            </a:pPr>
            <a:r>
              <a:rPr lang="en-GB" sz="1000" b="1" dirty="0" smtClean="0"/>
              <a:t>12</a:t>
            </a:r>
          </a:p>
          <a:p>
            <a:pPr marL="20957" lvl="3" indent="-20957">
              <a:spcAft>
                <a:spcPts val="1000"/>
              </a:spcAft>
              <a:buNone/>
              <a:tabLst>
                <a:tab pos="2623289" algn="l"/>
              </a:tabLst>
            </a:pPr>
            <a:r>
              <a:rPr lang="en-GB" sz="1000" b="1" dirty="0" smtClean="0"/>
              <a:t>13</a:t>
            </a:r>
          </a:p>
          <a:p>
            <a:pPr marL="20957" lvl="3" indent="-20957">
              <a:spcAft>
                <a:spcPts val="1000"/>
              </a:spcAft>
              <a:buNone/>
              <a:tabLst>
                <a:tab pos="2623289" algn="l"/>
              </a:tabLst>
            </a:pPr>
            <a:r>
              <a:rPr lang="en-GB" sz="1000" b="1" dirty="0" smtClean="0"/>
              <a:t>16</a:t>
            </a:r>
          </a:p>
          <a:p>
            <a:pPr marL="20957" lvl="3" indent="-20957">
              <a:spcAft>
                <a:spcPts val="0"/>
              </a:spcAft>
              <a:buNone/>
              <a:tabLst>
                <a:tab pos="2623289" algn="l"/>
              </a:tabLst>
            </a:pPr>
            <a:endParaRPr lang="en-GB" sz="1000" b="1" dirty="0" smtClean="0"/>
          </a:p>
          <a:p>
            <a:pPr marL="20957" lvl="3" indent="-20957">
              <a:spcAft>
                <a:spcPts val="0"/>
              </a:spcAft>
              <a:buNone/>
              <a:tabLst>
                <a:tab pos="2623289" algn="l"/>
              </a:tabLst>
            </a:pPr>
            <a:r>
              <a:rPr lang="en-GB" sz="1000" b="1" dirty="0" smtClean="0"/>
              <a:t>17</a:t>
            </a:r>
          </a:p>
          <a:p>
            <a:pPr marL="20957" lvl="3" indent="-20957">
              <a:spcAft>
                <a:spcPts val="1000"/>
              </a:spcAft>
              <a:buNone/>
              <a:tabLst>
                <a:tab pos="2623289" algn="l"/>
              </a:tabLst>
            </a:pPr>
            <a:endParaRPr lang="en-GB" sz="1000" b="1" dirty="0" smtClean="0"/>
          </a:p>
          <a:p>
            <a:pPr marL="20957" lvl="3" indent="-20957">
              <a:spcAft>
                <a:spcPts val="1000"/>
              </a:spcAft>
              <a:buNone/>
              <a:tabLst>
                <a:tab pos="2623289" algn="l"/>
              </a:tabLst>
            </a:pPr>
            <a:r>
              <a:rPr lang="en-GB" sz="1000" b="1" dirty="0" smtClean="0"/>
              <a:t>18</a:t>
            </a:r>
          </a:p>
          <a:p>
            <a:pPr marL="20957" lvl="3" indent="-20957">
              <a:spcAft>
                <a:spcPts val="1000"/>
              </a:spcAft>
              <a:buNone/>
              <a:tabLst>
                <a:tab pos="2623289" algn="l"/>
              </a:tabLst>
            </a:pPr>
            <a:r>
              <a:rPr lang="en-GB" sz="1000" b="1" dirty="0" smtClean="0"/>
              <a:t>20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136581" y="1137253"/>
            <a:ext cx="4778820" cy="5033962"/>
          </a:xfrm>
        </p:spPr>
        <p:txBody>
          <a:bodyPr numCol="2"/>
          <a:lstStyle/>
          <a:p>
            <a:pPr>
              <a:spcAft>
                <a:spcPts val="0"/>
              </a:spcAft>
            </a:pPr>
            <a:r>
              <a:rPr lang="hr-HR" sz="1000" b="1" dirty="0" smtClean="0"/>
              <a:t>Glosar ključnih izraza</a:t>
            </a:r>
            <a:r>
              <a:rPr lang="en-GB" sz="1000" b="1" dirty="0" smtClean="0"/>
              <a:t> </a:t>
            </a:r>
          </a:p>
          <a:p>
            <a:pPr>
              <a:spcAft>
                <a:spcPts val="0"/>
              </a:spcAft>
            </a:pPr>
            <a:endParaRPr lang="en-GB" sz="1000" b="1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ABI         </a:t>
            </a:r>
            <a:r>
              <a:rPr lang="hr-HR" sz="1000" dirty="0" smtClean="0"/>
              <a:t>Godišnja ulaganja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/>
              <a:t>ASB       </a:t>
            </a:r>
            <a:r>
              <a:rPr lang="en-GB" sz="1000" b="1" dirty="0" smtClean="0"/>
              <a:t> </a:t>
            </a:r>
            <a:r>
              <a:rPr lang="hr-HR" sz="1000" dirty="0" smtClean="0"/>
              <a:t>Savjetodavne usluge za mala </a:t>
            </a:r>
            <a:r>
              <a:rPr lang="en-US" sz="1000" dirty="0"/>
              <a:t> </a:t>
            </a:r>
            <a:r>
              <a:rPr lang="en-US" sz="1000" dirty="0" smtClean="0"/>
              <a:t> </a:t>
            </a:r>
            <a:r>
              <a:rPr lang="hr-HR" sz="1000" dirty="0" smtClean="0"/>
              <a:t>preduzeća</a:t>
            </a:r>
            <a:r>
              <a:rPr lang="en-GB" sz="1000" dirty="0" smtClean="0"/>
              <a:t> </a:t>
            </a:r>
          </a:p>
          <a:p>
            <a:pPr>
              <a:spcAft>
                <a:spcPts val="0"/>
              </a:spcAft>
            </a:pPr>
            <a:r>
              <a:rPr lang="en-GB" sz="1000" b="1" dirty="0" smtClean="0"/>
              <a:t>B&amp;H       </a:t>
            </a:r>
            <a:r>
              <a:rPr lang="en-GB" sz="1000" dirty="0" smtClean="0"/>
              <a:t>Bosna </a:t>
            </a:r>
            <a:r>
              <a:rPr lang="hr-HR" sz="1000" dirty="0" smtClean="0"/>
              <a:t>i</a:t>
            </a:r>
            <a:r>
              <a:rPr lang="en-GB" sz="1000" dirty="0" smtClean="0"/>
              <a:t> Her</a:t>
            </a:r>
            <a:r>
              <a:rPr lang="hr-HR" sz="1000" dirty="0" smtClean="0"/>
              <a:t>cegovina</a:t>
            </a:r>
          </a:p>
          <a:p>
            <a:pPr>
              <a:spcAft>
                <a:spcPts val="0"/>
              </a:spcAft>
            </a:pPr>
            <a:r>
              <a:rPr lang="en-GB" sz="1000" b="1" dirty="0" smtClean="0"/>
              <a:t>COOs     </a:t>
            </a:r>
            <a:r>
              <a:rPr lang="hr-HR" sz="1000" dirty="0" smtClean="0"/>
              <a:t>Zemlje operacija</a:t>
            </a:r>
          </a:p>
          <a:p>
            <a:pPr>
              <a:spcAft>
                <a:spcPts val="0"/>
              </a:spcAft>
            </a:pPr>
            <a:r>
              <a:rPr lang="en-GB" sz="1000" b="1" dirty="0" smtClean="0"/>
              <a:t>EBRD     </a:t>
            </a:r>
            <a:r>
              <a:rPr lang="en-GB" sz="1000" dirty="0" smtClean="0"/>
              <a:t>E</a:t>
            </a:r>
            <a:r>
              <a:rPr lang="hr-HR" sz="1000" dirty="0" smtClean="0"/>
              <a:t>vropska banka za obnovu i razvoj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EFF        </a:t>
            </a:r>
            <a:r>
              <a:rPr lang="hr-HR" sz="1000" dirty="0" smtClean="0"/>
              <a:t>Prošireni aranžman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EIB         </a:t>
            </a:r>
            <a:r>
              <a:rPr lang="en-GB" sz="1000" dirty="0" smtClean="0"/>
              <a:t>E</a:t>
            </a:r>
            <a:r>
              <a:rPr lang="hr-HR" sz="1000" dirty="0" smtClean="0"/>
              <a:t>vropska investicijska banka</a:t>
            </a:r>
          </a:p>
          <a:p>
            <a:pPr>
              <a:spcAft>
                <a:spcPts val="0"/>
              </a:spcAft>
            </a:pPr>
            <a:r>
              <a:rPr lang="en-GB" sz="1000" b="1" dirty="0" smtClean="0"/>
              <a:t>ESCO</a:t>
            </a:r>
            <a:r>
              <a:rPr lang="en-GB" sz="1000" dirty="0" smtClean="0"/>
              <a:t>      </a:t>
            </a:r>
            <a:r>
              <a:rPr lang="hr-HR" sz="1000" dirty="0" smtClean="0"/>
              <a:t>Društvo za energetske usluge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ETI          </a:t>
            </a:r>
            <a:r>
              <a:rPr lang="hr-HR" sz="1000" dirty="0" smtClean="0"/>
              <a:t>Očekivani tranzicijski uticaj</a:t>
            </a:r>
            <a:r>
              <a:rPr lang="en-GB" sz="1000" b="1" dirty="0" smtClean="0"/>
              <a:t> </a:t>
            </a:r>
          </a:p>
          <a:p>
            <a:pPr>
              <a:spcAft>
                <a:spcPts val="0"/>
              </a:spcAft>
            </a:pPr>
            <a:r>
              <a:rPr lang="en-GB" sz="1000" b="1" dirty="0" smtClean="0"/>
              <a:t>EU          </a:t>
            </a:r>
            <a:r>
              <a:rPr lang="en-GB" sz="1000" dirty="0" smtClean="0"/>
              <a:t>E</a:t>
            </a:r>
            <a:r>
              <a:rPr lang="hr-HR" sz="1000" dirty="0" smtClean="0"/>
              <a:t>vropska unija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E&amp;S        </a:t>
            </a:r>
            <a:r>
              <a:rPr lang="hr-HR" sz="1000" dirty="0" smtClean="0"/>
              <a:t>Okolinski i socijalni</a:t>
            </a:r>
            <a:r>
              <a:rPr lang="en-GB" sz="1000" dirty="0" smtClean="0"/>
              <a:t> </a:t>
            </a:r>
          </a:p>
          <a:p>
            <a:pPr>
              <a:spcAft>
                <a:spcPts val="0"/>
              </a:spcAft>
            </a:pPr>
            <a:r>
              <a:rPr lang="en-GB" sz="1000" b="1" dirty="0" smtClean="0"/>
              <a:t>FDI         </a:t>
            </a:r>
            <a:r>
              <a:rPr lang="en-GB" sz="1000" dirty="0" smtClean="0"/>
              <a:t> </a:t>
            </a:r>
            <a:r>
              <a:rPr lang="hr-HR" sz="1000" dirty="0" smtClean="0"/>
              <a:t>Direktna strana ulaganja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FI            </a:t>
            </a:r>
            <a:r>
              <a:rPr lang="hr-HR" sz="1000" dirty="0" smtClean="0"/>
              <a:t>Financijske institucije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GEFF      </a:t>
            </a:r>
            <a:r>
              <a:rPr lang="hr-HR" sz="1000" dirty="0"/>
              <a:t>P</a:t>
            </a:r>
            <a:r>
              <a:rPr lang="hr-HR" sz="1000" dirty="0" smtClean="0"/>
              <a:t>rogram financiranja zelene ekonomije</a:t>
            </a:r>
            <a:r>
              <a:rPr lang="en-GB" sz="1000" dirty="0" smtClean="0"/>
              <a:t> </a:t>
            </a:r>
            <a:endParaRPr lang="en-GB" sz="1000" b="1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GET        </a:t>
            </a:r>
            <a:r>
              <a:rPr lang="hr-HR" sz="1000" dirty="0" smtClean="0"/>
              <a:t>Tranzicija ka zelenoj ekonomiji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GHG       </a:t>
            </a:r>
            <a:r>
              <a:rPr lang="hr-HR" sz="1000" dirty="0" smtClean="0"/>
              <a:t>Staklenički plinovi</a:t>
            </a:r>
          </a:p>
          <a:p>
            <a:pPr>
              <a:spcAft>
                <a:spcPts val="0"/>
              </a:spcAft>
            </a:pPr>
            <a:r>
              <a:rPr lang="en-GB" sz="1000" b="1" dirty="0" smtClean="0"/>
              <a:t>ICT          </a:t>
            </a:r>
            <a:r>
              <a:rPr lang="hr-HR" sz="1000" dirty="0" smtClean="0"/>
              <a:t>Informacione i komunikacione tehnologije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IEA          </a:t>
            </a:r>
            <a:r>
              <a:rPr lang="hr-HR" sz="1000" dirty="0" smtClean="0"/>
              <a:t>Međunarodna agencija za energiju</a:t>
            </a:r>
            <a:r>
              <a:rPr lang="en-GB" sz="1000" dirty="0" smtClean="0"/>
              <a:t> </a:t>
            </a:r>
          </a:p>
          <a:p>
            <a:pPr>
              <a:spcAft>
                <a:spcPts val="0"/>
              </a:spcAft>
            </a:pPr>
            <a:r>
              <a:rPr lang="en-GB" sz="1000" b="1" dirty="0" smtClean="0"/>
              <a:t>ICGI        </a:t>
            </a:r>
            <a:r>
              <a:rPr lang="hr-HR" sz="1000" dirty="0" smtClean="0"/>
              <a:t>Inicijativa za investicionu klimu i upravljanje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IFC          </a:t>
            </a:r>
            <a:r>
              <a:rPr lang="hr-HR" sz="1000" dirty="0" smtClean="0"/>
              <a:t>Međunaro</a:t>
            </a:r>
            <a:r>
              <a:rPr lang="en-US" sz="1000" dirty="0" smtClean="0"/>
              <a:t>d</a:t>
            </a:r>
            <a:r>
              <a:rPr lang="hr-HR" sz="1000" dirty="0" smtClean="0"/>
              <a:t>na financijska korporacija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IFI           </a:t>
            </a:r>
            <a:r>
              <a:rPr lang="hr-HR" sz="1000" dirty="0" smtClean="0"/>
              <a:t>Međunarodna financijska institucija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IMF        </a:t>
            </a:r>
            <a:r>
              <a:rPr lang="hr-HR" sz="1000" dirty="0" smtClean="0"/>
              <a:t>Međunarodni monetarni fond</a:t>
            </a:r>
          </a:p>
          <a:p>
            <a:pPr>
              <a:spcAft>
                <a:spcPts val="0"/>
              </a:spcAft>
            </a:pPr>
            <a:r>
              <a:rPr lang="en-GB" sz="1000" b="1" dirty="0" smtClean="0"/>
              <a:t>IPA         </a:t>
            </a:r>
            <a:r>
              <a:rPr lang="en-GB" sz="1000" dirty="0" smtClean="0"/>
              <a:t>Instrument </a:t>
            </a:r>
            <a:r>
              <a:rPr lang="hr-HR" sz="1000" dirty="0" smtClean="0"/>
              <a:t>za predpristupnu pomoć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ODA       </a:t>
            </a:r>
            <a:r>
              <a:rPr lang="hr-HR" sz="1000" dirty="0" smtClean="0"/>
              <a:t>Zvanična razvojna pomoć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NPL        </a:t>
            </a:r>
            <a:r>
              <a:rPr lang="en-GB" sz="1000" dirty="0" smtClean="0"/>
              <a:t>N</a:t>
            </a:r>
            <a:r>
              <a:rPr lang="hr-HR" sz="1000" dirty="0" smtClean="0"/>
              <a:t>ekvalitetna aktiva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RA          </a:t>
            </a:r>
            <a:r>
              <a:rPr lang="en-GB" sz="1000" dirty="0" smtClean="0"/>
              <a:t>Reform</a:t>
            </a:r>
            <a:r>
              <a:rPr lang="hr-HR" sz="1000" dirty="0" smtClean="0"/>
              <a:t>ska </a:t>
            </a:r>
            <a:r>
              <a:rPr lang="en-GB" sz="1000" dirty="0" smtClean="0"/>
              <a:t> Agenda</a:t>
            </a:r>
          </a:p>
          <a:p>
            <a:pPr>
              <a:spcAft>
                <a:spcPts val="0"/>
              </a:spcAft>
            </a:pPr>
            <a:endParaRPr lang="en-GB" sz="1000" b="1" dirty="0" smtClean="0"/>
          </a:p>
          <a:p>
            <a:pPr>
              <a:spcAft>
                <a:spcPts val="0"/>
              </a:spcAft>
            </a:pPr>
            <a:endParaRPr lang="en-GB" sz="1000" b="1" dirty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SME       </a:t>
            </a:r>
            <a:r>
              <a:rPr lang="hr-HR" sz="1000" dirty="0" smtClean="0"/>
              <a:t>Mala i srednja preduzeća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SOE        </a:t>
            </a:r>
            <a:r>
              <a:rPr lang="hr-HR" sz="1000" dirty="0" smtClean="0"/>
              <a:t>Preduzeća u državnom vlasništvu</a:t>
            </a:r>
            <a:r>
              <a:rPr lang="en-GB" sz="1000" dirty="0" smtClean="0"/>
              <a:t> </a:t>
            </a:r>
          </a:p>
          <a:p>
            <a:pPr>
              <a:spcAft>
                <a:spcPts val="0"/>
              </a:spcAft>
            </a:pPr>
            <a:r>
              <a:rPr lang="en-GB" sz="1000" b="1" dirty="0" smtClean="0"/>
              <a:t>PFI        </a:t>
            </a:r>
            <a:r>
              <a:rPr lang="en-GB" sz="1000" dirty="0" smtClean="0"/>
              <a:t>  Partner</a:t>
            </a:r>
            <a:r>
              <a:rPr lang="hr-HR" sz="1000" dirty="0" smtClean="0"/>
              <a:t>ska financijska institucija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PPP         </a:t>
            </a:r>
            <a:r>
              <a:rPr lang="en-GB" sz="1000" dirty="0" smtClean="0"/>
              <a:t>P</a:t>
            </a:r>
            <a:r>
              <a:rPr lang="hr-HR" sz="1000" dirty="0" smtClean="0"/>
              <a:t>aritet kupovne moći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PPPs       </a:t>
            </a:r>
            <a:r>
              <a:rPr lang="hr-HR" sz="1000" dirty="0" smtClean="0"/>
              <a:t>Javno-privatna partnerstva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PTI          </a:t>
            </a:r>
            <a:r>
              <a:rPr lang="hr-HR" sz="1000" dirty="0" smtClean="0"/>
              <a:t>Tranzicijski uticaj portfelja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WB          </a:t>
            </a:r>
            <a:r>
              <a:rPr lang="hr-HR" sz="1000" dirty="0" smtClean="0"/>
              <a:t>Zapadni </a:t>
            </a:r>
            <a:r>
              <a:rPr lang="en-GB" sz="1000" dirty="0" smtClean="0"/>
              <a:t>Balkan </a:t>
            </a:r>
            <a:endParaRPr lang="en-GB" sz="1000" b="1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WBIF</a:t>
            </a:r>
            <a:r>
              <a:rPr lang="en-GB" sz="1000" dirty="0" smtClean="0"/>
              <a:t>       </a:t>
            </a:r>
            <a:r>
              <a:rPr lang="hr-HR" sz="1000" dirty="0" smtClean="0"/>
              <a:t>Investicioni okvir za Zapadni Balkan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en-GB" sz="1000" b="1" dirty="0" smtClean="0"/>
              <a:t>WEF        </a:t>
            </a:r>
            <a:r>
              <a:rPr lang="hr-HR" sz="1000" dirty="0" smtClean="0"/>
              <a:t>Svjetski ekonomski forum</a:t>
            </a:r>
            <a:endParaRPr lang="en-GB" sz="1000" dirty="0" smtClean="0"/>
          </a:p>
          <a:p>
            <a:pPr>
              <a:spcAft>
                <a:spcPts val="0"/>
              </a:spcAft>
            </a:pPr>
            <a:r>
              <a:rPr lang="hr-HR" sz="1000" b="1" dirty="0" smtClean="0"/>
              <a:t>WiB</a:t>
            </a:r>
            <a:r>
              <a:rPr lang="en-GB" sz="1000" b="1" dirty="0" smtClean="0"/>
              <a:t>        </a:t>
            </a:r>
            <a:r>
              <a:rPr lang="en-GB" sz="1000" dirty="0" smtClean="0"/>
              <a:t> </a:t>
            </a:r>
            <a:r>
              <a:rPr lang="hr-HR" sz="1000" dirty="0" smtClean="0"/>
              <a:t>Program Žene u biznisu</a:t>
            </a:r>
            <a:endParaRPr lang="en-GB" sz="1000" dirty="0" smtClean="0"/>
          </a:p>
          <a:p>
            <a:r>
              <a:rPr lang="en-GB" sz="1000" dirty="0" smtClean="0"/>
              <a:t>  </a:t>
            </a:r>
          </a:p>
          <a:p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79957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614" y="-1"/>
            <a:ext cx="6490930" cy="831851"/>
          </a:xfrm>
        </p:spPr>
        <p:txBody>
          <a:bodyPr>
            <a:normAutofit/>
          </a:bodyPr>
          <a:lstStyle/>
          <a:p>
            <a:r>
              <a:rPr lang="hr-HR" sz="2400" b="1" dirty="0" smtClean="0"/>
              <a:t>Strategija za Bosnu i Hercegovinu  - Izvršni sažetak</a:t>
            </a:r>
            <a:endParaRPr lang="hr-HR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4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798" y="3166449"/>
            <a:ext cx="86140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endParaRPr lang="en-GB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" name="BJPseudoFooter"/>
          <p:cNvSpPr txBox="1"/>
          <p:nvPr>
            <p:custDataLst>
              <p:tags r:id="rId1"/>
            </p:custDataLst>
          </p:nvPr>
        </p:nvSpPr>
        <p:spPr>
          <a:xfrm>
            <a:off x="0" y="6696838"/>
            <a:ext cx="8823720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2223" y="953403"/>
            <a:ext cx="861403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Bosna i Hercegovina je prihvatila i provodi principe višepartijske demokracije, pluralizma i tržišne ekonomije u skladu sa uvjetima navedenim u Članu 1 Sporazuma o osnivanju Evropske banke za obnovu i razvoj (“Banka”), iako specifičnosti ustavnog uređenja zemlje utiču na funkcioniranje države i njenih demokratski izabranih institucija. </a:t>
            </a:r>
          </a:p>
          <a:p>
            <a:pPr algn="just">
              <a:spcAft>
                <a:spcPts val="600"/>
              </a:spcAft>
            </a:pP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Ekonomija zemlje</a:t>
            </a:r>
            <a:r>
              <a:rPr lang="en-US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je 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tokom proteklog desetljeća bila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relativno otporna na posljedice raznih ekonomskih kriza i potresa, uključujući globalnu krizu 2007-09, krizu Eurozone u 2012 i velike poplave koje su pogodile Zapadni Balkan u 2014 godini. Međutim, ekonomski rast zadnjih godina je u prosjeku bio spor,</a:t>
            </a:r>
            <a:r>
              <a:rPr lang="en-US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zbog izazovnog poslovnog okruženja, skromnog rasta glavnih izvoznih tržišta i sporosti u reformama. U julu 2015, vlasti na svim nivoima, u bliskoj saradnji sa Evropskom unijom i međunarodnim financijskim institucijama, uključujući EBRD, usvojile su detaljnu Reformsku agendu. Nakon toga, u februaru 2016 slijedilo je podnošenje aplikacije za članstvo u EU, i u septembru 2016 potpisivanje trogodišnjeg proširenog aranžmana sa Međunarodnim monetarnim 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fondom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u iznosu od €553.3 miliona prema pravilima proširenog aranžmana. Ova obnovljena posvećenost reformama i približavanju EU otvara nove mogućnosti za Banku da proširi svoju podršku tranziciji 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ka održivoj tržišnoj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ekonomiji</a:t>
            </a:r>
            <a:r>
              <a:rPr lang="en-US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 u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Bosn</a:t>
            </a:r>
            <a:r>
              <a:rPr lang="en-US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i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 i Hercegovin</a:t>
            </a:r>
            <a:r>
              <a:rPr lang="en-US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i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. </a:t>
            </a:r>
          </a:p>
          <a:p>
            <a:pPr algn="just">
              <a:spcAft>
                <a:spcPts val="600"/>
              </a:spcAft>
            </a:pP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Bosna i Hercegovina se suočava sa velikim izazovima u svih šest svojstava</a:t>
            </a:r>
            <a:r>
              <a:rPr lang="en-US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tranzicije koje je Banka identificirala kao ključne komponente održive tržišne ekonomije, naime konkurentnost, dobro upravljanje,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zelena</a:t>
            </a:r>
            <a:r>
              <a:rPr lang="en-US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 </a:t>
            </a:r>
            <a:r>
              <a:rPr lang="hr-BA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ekonomija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inkluzivnost, otpornost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i integracija. U svjetlu Reformske agende, komparativne prednosti Banke u odnosu na druge međunarodne financijske institucije i donatore upućuju na blisko sudjelovanje u poboljšanju </a:t>
            </a:r>
            <a:r>
              <a:rPr lang="hr-HR" sz="11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konkurentnosti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zemlje i povećanja njene </a:t>
            </a:r>
            <a:r>
              <a:rPr lang="hr-HR" sz="11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integracije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u regiju, kao i jačanje </a:t>
            </a:r>
            <a:r>
              <a:rPr lang="hr-HR" sz="11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otpornosti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ekonomije povećanjem energetske sigurnosti. </a:t>
            </a:r>
            <a:r>
              <a:rPr lang="hr-HR" sz="11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Tranzicija ka zelenoj ekonomiji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će biti značajan element Bančinog angažmana, s obzirom na veliki intenzitet korištenja energije u BiH ekonomiji i nizak nivo ener</a:t>
            </a:r>
            <a:r>
              <a:rPr lang="en-US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g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etske efikasnosti kako u industrijskom tako i u stambenom sektoru.  Pored toga, s obzirom na velike izazove u inkluzivnosti, Banka će promovirati inkluzivni rast na nivou projek</a:t>
            </a:r>
            <a:r>
              <a:rPr lang="en-US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a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ta. Imajući sve ovo u vidu, Banka će slijediti sljedeće strateške prioritete u Bosni i Hercegovini u periodu 2017-202</a:t>
            </a:r>
            <a:r>
              <a:rPr lang="en-US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2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:</a:t>
            </a:r>
            <a:endParaRPr lang="en-US" sz="1100" dirty="0" smtClean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Omogućiti izgradnju kapaciteta i jačanje privatnog sektora, uz promoviranje 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komercijalizacije javnih komunalnih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preduzeća, i podršku privatizaciji održivih preduzeća u državnom vlasništvu u cilju povećanja Konkurentnosti</a:t>
            </a:r>
            <a:endParaRPr lang="en-US" sz="1100" dirty="0" smtClean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endParaRPr lang="hr-HR" sz="1100" dirty="0" smtClean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Podržati razvoj ključnih transportnih i energetskih prekograničnih veza sa ciljem promoviranja Integracije u regiju uz istovremeno povećavanje Otpornosti ekonomije, i</a:t>
            </a:r>
            <a:endParaRPr lang="en-US" sz="1100" dirty="0" smtClean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endParaRPr lang="hr-HR" sz="1100" dirty="0" smtClean="0">
              <a:solidFill>
                <a:schemeClr val="accent1"/>
              </a:solidFill>
              <a:latin typeface="Franklin Gothic Book" panose="020B0503020102020204" pitchFamily="34" charset="0"/>
            </a:endParaRPr>
          </a:p>
          <a:p>
            <a:pPr marL="171450" lvl="0" indent="-1714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Podržati energetsku efikasnost i proizvodnju energije iz obnovljivih izvora, te pomagati općinama u podizanju kvaliteta usluga radi promoviranja Zelene ekonomije.</a:t>
            </a:r>
          </a:p>
        </p:txBody>
      </p:sp>
    </p:spTree>
    <p:extLst>
      <p:ext uri="{BB962C8B-B14F-4D97-AF65-F5344CB8AC3E}">
        <p14:creationId xmlns:p14="http://schemas.microsoft.com/office/powerpoint/2010/main" val="44820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/>
          <p:cNvCxnSpPr/>
          <p:nvPr/>
        </p:nvCxnSpPr>
        <p:spPr bwMode="auto">
          <a:xfrm flipV="1">
            <a:off x="2808033" y="2172383"/>
            <a:ext cx="2471538" cy="2948"/>
          </a:xfrm>
          <a:prstGeom prst="line">
            <a:avLst/>
          </a:prstGeom>
          <a:solidFill>
            <a:srgbClr val="005BAB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4" name="Group 23"/>
          <p:cNvGrpSpPr/>
          <p:nvPr/>
        </p:nvGrpSpPr>
        <p:grpSpPr>
          <a:xfrm>
            <a:off x="376153" y="1718691"/>
            <a:ext cx="2267240" cy="484716"/>
            <a:chOff x="3981693" y="5587476"/>
            <a:chExt cx="3028060" cy="412335"/>
          </a:xfrm>
        </p:grpSpPr>
        <p:sp>
          <p:nvSpPr>
            <p:cNvPr id="25" name="TextBox 24"/>
            <p:cNvSpPr txBox="1"/>
            <p:nvPr/>
          </p:nvSpPr>
          <p:spPr>
            <a:xfrm>
              <a:off x="3981693" y="5587476"/>
              <a:ext cx="3028060" cy="248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300" b="1" dirty="0" smtClean="0">
                  <a:solidFill>
                    <a:srgbClr val="00539B"/>
                  </a:solidFill>
                  <a:latin typeface="Franklin Gothic Book" panose="020B0503020102020204" pitchFamily="34" charset="0"/>
                </a:rPr>
                <a:t>Godišnja ulaganja i projekti</a:t>
              </a:r>
              <a:endParaRPr lang="en-GB" sz="1300" b="1" dirty="0">
                <a:solidFill>
                  <a:srgbClr val="00539B"/>
                </a:solidFill>
                <a:latin typeface="Franklin Gothic Book" panose="020B0503020102020204" pitchFamily="34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 bwMode="auto">
            <a:xfrm>
              <a:off x="3985936" y="5991904"/>
              <a:ext cx="2768206" cy="7907"/>
            </a:xfrm>
            <a:prstGeom prst="line">
              <a:avLst/>
            </a:prstGeom>
            <a:solidFill>
              <a:srgbClr val="005BAB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36" name="Chart 35"/>
          <p:cNvGraphicFramePr/>
          <p:nvPr>
            <p:extLst>
              <p:ext uri="{D42A27DB-BD31-4B8C-83A1-F6EECF244321}">
                <p14:modId xmlns:p14="http://schemas.microsoft.com/office/powerpoint/2010/main" val="1076133206"/>
              </p:ext>
            </p:extLst>
          </p:nvPr>
        </p:nvGraphicFramePr>
        <p:xfrm>
          <a:off x="5903963" y="2300822"/>
          <a:ext cx="2643393" cy="2021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5" name="TextBox 16"/>
          <p:cNvSpPr txBox="1"/>
          <p:nvPr/>
        </p:nvSpPr>
        <p:spPr>
          <a:xfrm>
            <a:off x="6099406" y="3979263"/>
            <a:ext cx="838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HR" sz="8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Portfelj</a:t>
            </a:r>
            <a:endParaRPr lang="en-GB" sz="800" dirty="0" smtClean="0">
              <a:solidFill>
                <a:srgbClr val="000000"/>
              </a:solidFill>
              <a:latin typeface="Franklin Gothic Book" panose="020B0503020102020204" pitchFamily="34" charset="0"/>
              <a:ea typeface="ＭＳ Ｐゴシック" charset="0"/>
              <a:cs typeface="Arial" charset="0"/>
            </a:endParaRPr>
          </a:p>
          <a:p>
            <a:pPr algn="ctr"/>
            <a:r>
              <a:rPr lang="en-GB" sz="8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 (l</a:t>
            </a:r>
            <a:r>
              <a:rPr lang="hr-HR" sz="8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ijeva os</a:t>
            </a:r>
            <a:r>
              <a:rPr lang="en-GB" sz="8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 </a:t>
            </a:r>
            <a:r>
              <a:rPr lang="en-GB" sz="800" dirty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€m)</a:t>
            </a:r>
          </a:p>
        </p:txBody>
      </p:sp>
      <p:sp>
        <p:nvSpPr>
          <p:cNvPr id="47" name="TextBox 16"/>
          <p:cNvSpPr txBox="1"/>
          <p:nvPr/>
        </p:nvSpPr>
        <p:spPr>
          <a:xfrm>
            <a:off x="6891727" y="3985084"/>
            <a:ext cx="1101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HR" sz="8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Operativna sredstva</a:t>
            </a:r>
            <a:endParaRPr lang="en-GB" sz="800" dirty="0" smtClean="0">
              <a:solidFill>
                <a:srgbClr val="000000"/>
              </a:solidFill>
              <a:latin typeface="Franklin Gothic Book" panose="020B0503020102020204" pitchFamily="34" charset="0"/>
              <a:ea typeface="ＭＳ Ｐゴシック" charset="0"/>
              <a:cs typeface="Arial" charset="0"/>
            </a:endParaRPr>
          </a:p>
          <a:p>
            <a:pPr algn="ctr"/>
            <a:r>
              <a:rPr lang="en-GB" sz="8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 (l</a:t>
            </a:r>
            <a:r>
              <a:rPr lang="hr-HR" sz="8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ijeva os</a:t>
            </a:r>
            <a:r>
              <a:rPr lang="en-GB" sz="8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ＭＳ Ｐゴシック" charset="0"/>
                <a:cs typeface="Arial" charset="0"/>
              </a:rPr>
              <a:t> €m)</a:t>
            </a:r>
            <a:endParaRPr lang="en-GB" sz="800" dirty="0">
              <a:solidFill>
                <a:srgbClr val="000000"/>
              </a:solidFill>
              <a:latin typeface="Franklin Gothic Book" panose="020B0503020102020204" pitchFamily="34" charset="0"/>
              <a:ea typeface="ＭＳ Ｐゴシック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003" y="23750"/>
            <a:ext cx="5425653" cy="805887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Bosna </a:t>
            </a:r>
            <a:r>
              <a:rPr lang="hr-HR" sz="2400" b="1" dirty="0" smtClean="0"/>
              <a:t>i</a:t>
            </a:r>
            <a:r>
              <a:rPr lang="en-GB" sz="2400" b="1" dirty="0" smtClean="0"/>
              <a:t> Her</a:t>
            </a:r>
            <a:r>
              <a:rPr lang="hr-HR" sz="2400" b="1" dirty="0" smtClean="0"/>
              <a:t>cegovina</a:t>
            </a:r>
            <a:r>
              <a:rPr lang="en-GB" sz="2400" b="1" dirty="0" smtClean="0"/>
              <a:t> – EBRD </a:t>
            </a:r>
            <a:r>
              <a:rPr lang="hr-HR" sz="2400" b="1" dirty="0" smtClean="0"/>
              <a:t>sažetak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5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08033" y="1818725"/>
            <a:ext cx="247153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300" b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Struktura portfelja</a:t>
            </a:r>
            <a:endParaRPr lang="en-GB" sz="1300" b="1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203263625"/>
              </p:ext>
            </p:extLst>
          </p:nvPr>
        </p:nvGraphicFramePr>
        <p:xfrm>
          <a:off x="360800" y="2271852"/>
          <a:ext cx="2123172" cy="1839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Rectangle 12"/>
          <p:cNvSpPr/>
          <p:nvPr/>
        </p:nvSpPr>
        <p:spPr>
          <a:xfrm>
            <a:off x="243726" y="6523224"/>
            <a:ext cx="808813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 smtClean="0">
                <a:solidFill>
                  <a:srgbClr val="000000"/>
                </a:solidFill>
              </a:rPr>
              <a:t>N</a:t>
            </a:r>
            <a:r>
              <a:rPr lang="hr-HR" sz="800" i="1" dirty="0" smtClean="0">
                <a:solidFill>
                  <a:srgbClr val="000000"/>
                </a:solidFill>
              </a:rPr>
              <a:t>apomena</a:t>
            </a:r>
            <a:r>
              <a:rPr lang="en-GB" sz="800" i="1" dirty="0" smtClean="0">
                <a:solidFill>
                  <a:srgbClr val="000000"/>
                </a:solidFill>
              </a:rPr>
              <a:t>: </a:t>
            </a:r>
            <a:r>
              <a:rPr lang="hr-HR" sz="800" i="1" dirty="0" smtClean="0">
                <a:solidFill>
                  <a:srgbClr val="000000"/>
                </a:solidFill>
              </a:rPr>
              <a:t>Podaci za kraj godine</a:t>
            </a:r>
            <a:r>
              <a:rPr lang="en-GB" sz="800" i="1" dirty="0" smtClean="0">
                <a:solidFill>
                  <a:srgbClr val="000000"/>
                </a:solidFill>
              </a:rPr>
              <a:t>, </a:t>
            </a:r>
            <a:r>
              <a:rPr lang="hr-HR" sz="800" i="1" dirty="0" smtClean="0">
                <a:solidFill>
                  <a:srgbClr val="000000"/>
                </a:solidFill>
              </a:rPr>
              <a:t>d</a:t>
            </a:r>
            <a:r>
              <a:rPr lang="hr-BA" sz="800" i="1" dirty="0" smtClean="0">
                <a:solidFill>
                  <a:srgbClr val="000000"/>
                </a:solidFill>
              </a:rPr>
              <a:t>ecemb</a:t>
            </a:r>
            <a:r>
              <a:rPr lang="hr-HR" sz="800" i="1" dirty="0" smtClean="0">
                <a:solidFill>
                  <a:srgbClr val="000000"/>
                </a:solidFill>
              </a:rPr>
              <a:t>a</a:t>
            </a:r>
            <a:r>
              <a:rPr lang="en-GB" sz="800" i="1" dirty="0" smtClean="0">
                <a:solidFill>
                  <a:srgbClr val="000000"/>
                </a:solidFill>
              </a:rPr>
              <a:t>r 2016.  </a:t>
            </a:r>
            <a:r>
              <a:rPr lang="hr-HR" sz="800" i="1" dirty="0" smtClean="0">
                <a:solidFill>
                  <a:srgbClr val="000000"/>
                </a:solidFill>
              </a:rPr>
              <a:t>Udio privatnog  sektora</a:t>
            </a:r>
            <a:r>
              <a:rPr lang="en-GB" sz="800" i="1" dirty="0" smtClean="0">
                <a:solidFill>
                  <a:srgbClr val="000000"/>
                </a:solidFill>
              </a:rPr>
              <a:t>: </a:t>
            </a:r>
            <a:r>
              <a:rPr lang="hr-HR" sz="800" i="1" dirty="0" smtClean="0">
                <a:solidFill>
                  <a:srgbClr val="000000"/>
                </a:solidFill>
              </a:rPr>
              <a:t>5-godišnji omjer portfelja na bazi kumulativnih ulaganja Banke</a:t>
            </a:r>
            <a:r>
              <a:rPr lang="bs-Latn-BA" sz="800" i="1" dirty="0" smtClean="0">
                <a:solidFill>
                  <a:srgbClr val="FF0000"/>
                </a:solidFill>
              </a:rPr>
              <a:t>.</a:t>
            </a:r>
            <a:r>
              <a:rPr lang="en-US" sz="800" i="1" dirty="0" smtClean="0">
                <a:solidFill>
                  <a:srgbClr val="FF0000"/>
                </a:solidFill>
              </a:rPr>
              <a:t> </a:t>
            </a:r>
            <a:endParaRPr lang="en-GB" sz="800" i="1" dirty="0" smtClean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77274" y="1818725"/>
            <a:ext cx="229677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300" b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Dinamika portfelja</a:t>
            </a:r>
            <a:endParaRPr lang="en-GB" sz="1300" b="1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5903963" y="2165757"/>
            <a:ext cx="2539646" cy="6626"/>
          </a:xfrm>
          <a:prstGeom prst="line">
            <a:avLst/>
          </a:prstGeom>
          <a:solidFill>
            <a:srgbClr val="005BAB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Rectangle 55"/>
          <p:cNvSpPr/>
          <p:nvPr/>
        </p:nvSpPr>
        <p:spPr>
          <a:xfrm>
            <a:off x="6134951" y="4074607"/>
            <a:ext cx="173648" cy="7758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endParaRPr lang="en-GB" sz="800" dirty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762817" y="4074695"/>
            <a:ext cx="173648" cy="7758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endParaRPr lang="en-GB" sz="800" dirty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452948" y="4387138"/>
            <a:ext cx="324865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Invest</a:t>
            </a:r>
            <a:r>
              <a:rPr lang="hr-HR" sz="13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icione aktivnosti </a:t>
            </a:r>
            <a:r>
              <a:rPr lang="en-GB" sz="1300" b="1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EBRD -</a:t>
            </a:r>
            <a:r>
              <a:rPr lang="en-GB" sz="13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a </a:t>
            </a:r>
            <a:r>
              <a:rPr lang="hr-HR" sz="13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u </a:t>
            </a:r>
            <a:r>
              <a:rPr lang="en-GB" sz="13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B</a:t>
            </a:r>
            <a:r>
              <a:rPr lang="hr-HR" sz="13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i</a:t>
            </a:r>
            <a:r>
              <a:rPr lang="en-GB" sz="13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H</a:t>
            </a:r>
            <a:endParaRPr lang="en-GB" sz="1300" b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4582001" y="4654338"/>
            <a:ext cx="3965355" cy="25188"/>
          </a:xfrm>
          <a:prstGeom prst="line">
            <a:avLst/>
          </a:prstGeom>
          <a:solidFill>
            <a:srgbClr val="005BAB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041842"/>
              </p:ext>
            </p:extLst>
          </p:nvPr>
        </p:nvGraphicFramePr>
        <p:xfrm>
          <a:off x="4598774" y="4695618"/>
          <a:ext cx="3948582" cy="1741107"/>
        </p:xfrm>
        <a:graphic>
          <a:graphicData uri="http://schemas.openxmlformats.org/drawingml/2006/table">
            <a:tbl>
              <a:tblPr firstRow="1" firstCol="1" bandRow="1"/>
              <a:tblGrid>
                <a:gridCol w="815479"/>
                <a:gridCol w="1062747"/>
                <a:gridCol w="1323975"/>
                <a:gridCol w="746381"/>
              </a:tblGrid>
              <a:tr h="608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Portf</a:t>
                      </a:r>
                      <a:r>
                        <a:rPr lang="hr-HR" sz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elj</a:t>
                      </a:r>
                      <a:endParaRPr lang="en-GB" sz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€1,007m</a:t>
                      </a:r>
                      <a:endParaRPr lang="en-GB" sz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# </a:t>
                      </a:r>
                      <a:r>
                        <a:rPr lang="hr-HR" sz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aktivnih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proje</a:t>
                      </a:r>
                      <a:r>
                        <a:rPr lang="hr-HR" sz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kata</a:t>
                      </a:r>
                      <a:endParaRPr lang="en-GB" sz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59</a:t>
                      </a:r>
                      <a:endParaRPr lang="en-GB" sz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1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Privat</a:t>
                      </a:r>
                      <a:r>
                        <a:rPr lang="hr-HR" sz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ni udio</a:t>
                      </a:r>
                      <a:endParaRPr lang="en-GB" sz="1200" baseline="30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27.7%</a:t>
                      </a:r>
                      <a:endParaRPr lang="en-GB" sz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Operati</a:t>
                      </a:r>
                      <a:r>
                        <a:rPr lang="hr-HR" sz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vna sredstva</a:t>
                      </a:r>
                      <a:endParaRPr lang="en-GB" sz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€601m</a:t>
                      </a:r>
                      <a:endParaRPr lang="en-GB" sz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722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#</a:t>
                      </a:r>
                      <a:r>
                        <a:rPr lang="en-GB" sz="1200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hr-HR" sz="1200" kern="120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privatnih projekata</a:t>
                      </a:r>
                      <a:endParaRPr lang="en-GB" sz="1200" kern="1200" dirty="0" smtClean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34 </a:t>
                      </a:r>
                    </a:p>
                    <a:p>
                      <a:pPr marL="0" algn="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(57.6%  </a:t>
                      </a:r>
                      <a:r>
                        <a:rPr lang="hr-BA" sz="1200" kern="120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portfelja</a:t>
                      </a:r>
                      <a:r>
                        <a:rPr lang="en-GB" sz="120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)</a:t>
                      </a:r>
                      <a:endParaRPr lang="en-GB" sz="1200" kern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Net</a:t>
                      </a:r>
                      <a:r>
                        <a:rPr lang="hr-HR" sz="120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o kumulativna ulaganja</a:t>
                      </a:r>
                      <a:endParaRPr lang="en-GB" sz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€2,010m</a:t>
                      </a:r>
                      <a:endParaRPr lang="en-GB" sz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722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NPL</a:t>
                      </a:r>
                      <a:endParaRPr lang="en-GB" sz="1200" kern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 New Roman"/>
                        </a:rPr>
                        <a:t>0.48%</a:t>
                      </a:r>
                      <a:endParaRPr lang="en-GB" sz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6000" marR="9525" marT="9525" marB="9525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2" name="Rectangle 41"/>
          <p:cNvSpPr/>
          <p:nvPr/>
        </p:nvSpPr>
        <p:spPr>
          <a:xfrm>
            <a:off x="261303" y="991473"/>
            <a:ext cx="8641397" cy="67368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761" tIns="49233" rIns="38761" bIns="49233" rtlCol="0" anchor="ctr"/>
          <a:lstStyle/>
          <a:p>
            <a:pPr algn="ctr" defTabSz="984608"/>
            <a:r>
              <a:rPr lang="en-GB" sz="16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Bank</a:t>
            </a:r>
            <a:r>
              <a:rPr lang="hr-HR" sz="16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a </a:t>
            </a:r>
            <a:r>
              <a:rPr lang="en-US" sz="16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 </a:t>
            </a:r>
            <a:r>
              <a:rPr lang="hr-HR" sz="16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posluje u Bosni i Hercegovini od </a:t>
            </a:r>
            <a:r>
              <a:rPr lang="en-GB" sz="16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1996</a:t>
            </a:r>
            <a:r>
              <a:rPr lang="hr-HR" sz="16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 godine</a:t>
            </a:r>
            <a:r>
              <a:rPr lang="en-GB" sz="16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 </a:t>
            </a:r>
            <a:r>
              <a:rPr lang="hr-HR" sz="16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i uložila je preko </a:t>
            </a:r>
            <a:r>
              <a:rPr lang="en-GB" sz="16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€2 </a:t>
            </a:r>
            <a:r>
              <a:rPr lang="hr-HR" sz="16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milijarde</a:t>
            </a:r>
            <a:endParaRPr lang="en-GB" sz="1600" b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22003" y="4689480"/>
            <a:ext cx="3721799" cy="1700726"/>
            <a:chOff x="2776108" y="4700161"/>
            <a:chExt cx="2949152" cy="1700726"/>
          </a:xfrm>
        </p:grpSpPr>
        <p:graphicFrame>
          <p:nvGraphicFramePr>
            <p:cNvPr id="43" name="Chart 42"/>
            <p:cNvGraphicFramePr/>
            <p:nvPr>
              <p:extLst>
                <p:ext uri="{D42A27DB-BD31-4B8C-83A1-F6EECF244321}">
                  <p14:modId xmlns:p14="http://schemas.microsoft.com/office/powerpoint/2010/main" val="2063766628"/>
                </p:ext>
              </p:extLst>
            </p:nvPr>
          </p:nvGraphicFramePr>
          <p:xfrm>
            <a:off x="2776108" y="4700161"/>
            <a:ext cx="2503463" cy="17007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4810515" y="4883750"/>
              <a:ext cx="9147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chemeClr val="tx1"/>
                  </a:solidFill>
                </a:rPr>
                <a:t>EBRD (70.6)</a:t>
              </a:r>
            </a:p>
            <a:p>
              <a:r>
                <a:rPr lang="en-GB" sz="800" dirty="0" smtClean="0">
                  <a:solidFill>
                    <a:schemeClr val="tx1"/>
                  </a:solidFill>
                </a:rPr>
                <a:t>B&amp;H (66.5)</a:t>
              </a:r>
            </a:p>
          </p:txBody>
        </p:sp>
        <p:sp>
          <p:nvSpPr>
            <p:cNvPr id="32" name="TextBox 3"/>
            <p:cNvSpPr txBox="1"/>
            <p:nvPr/>
          </p:nvSpPr>
          <p:spPr>
            <a:xfrm>
              <a:off x="4810515" y="5208180"/>
              <a:ext cx="9147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 smtClean="0">
                  <a:solidFill>
                    <a:schemeClr val="tx1"/>
                  </a:solidFill>
                </a:rPr>
                <a:t>EBRD (66.7)</a:t>
              </a:r>
            </a:p>
            <a:p>
              <a:r>
                <a:rPr lang="en-GB" sz="800" dirty="0" smtClean="0">
                  <a:solidFill>
                    <a:schemeClr val="tx1"/>
                  </a:solidFill>
                </a:rPr>
                <a:t>B&amp;H (61.9)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95261" y="4317817"/>
            <a:ext cx="229677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Tran</a:t>
            </a:r>
            <a:r>
              <a:rPr lang="hr-HR" sz="13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zicijski uticaj</a:t>
            </a:r>
            <a:endParaRPr lang="en-GB" sz="1300" b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44" name="Straight Connector 43"/>
          <p:cNvCxnSpPr/>
          <p:nvPr/>
        </p:nvCxnSpPr>
        <p:spPr bwMode="auto">
          <a:xfrm>
            <a:off x="216141" y="4679526"/>
            <a:ext cx="3441459" cy="8046"/>
          </a:xfrm>
          <a:prstGeom prst="line">
            <a:avLst/>
          </a:prstGeom>
          <a:solidFill>
            <a:srgbClr val="005BAB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73518332"/>
              </p:ext>
            </p:extLst>
          </p:nvPr>
        </p:nvGraphicFramePr>
        <p:xfrm>
          <a:off x="2547963" y="2065737"/>
          <a:ext cx="2849814" cy="2131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7266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35281" y="946501"/>
            <a:ext cx="8448598" cy="236641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561" tIns="50281" rIns="100561" bIns="50281" rtlCol="0" anchor="t"/>
          <a:lstStyle/>
          <a:p>
            <a:pPr algn="ctr">
              <a:spcAft>
                <a:spcPts val="660"/>
              </a:spcAft>
            </a:pPr>
            <a:endParaRPr lang="en-GB" dirty="0" smtClean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graphicFrame>
        <p:nvGraphicFramePr>
          <p:cNvPr id="38" name="Chart 37"/>
          <p:cNvGraphicFramePr/>
          <p:nvPr>
            <p:extLst>
              <p:ext uri="{D42A27DB-BD31-4B8C-83A1-F6EECF244321}">
                <p14:modId xmlns:p14="http://schemas.microsoft.com/office/powerpoint/2010/main" val="3695781752"/>
              </p:ext>
            </p:extLst>
          </p:nvPr>
        </p:nvGraphicFramePr>
        <p:xfrm>
          <a:off x="3309819" y="1401441"/>
          <a:ext cx="2596606" cy="1807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8188" y="1"/>
            <a:ext cx="6758880" cy="693737"/>
          </a:xfrm>
        </p:spPr>
        <p:txBody>
          <a:bodyPr>
            <a:normAutofit/>
          </a:bodyPr>
          <a:lstStyle/>
          <a:p>
            <a:r>
              <a:rPr lang="en-GB" sz="2400" b="1" dirty="0"/>
              <a:t>1. </a:t>
            </a:r>
            <a:r>
              <a:rPr lang="en-GB" sz="2400" b="1" dirty="0" smtClean="0"/>
              <a:t>Implement</a:t>
            </a:r>
            <a:r>
              <a:rPr lang="hr-HR" sz="2400" b="1" dirty="0" smtClean="0"/>
              <a:t>acija prethodne strategije</a:t>
            </a:r>
            <a:r>
              <a:rPr lang="en-GB" sz="2400" b="1" dirty="0" smtClean="0"/>
              <a:t> – 2014-2016 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6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188" y="544159"/>
            <a:ext cx="6337299" cy="29238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en-GB"/>
            </a:defPPr>
            <a:lvl1pPr>
              <a:defRPr b="1">
                <a:solidFill>
                  <a:srgbClr val="00539B"/>
                </a:solidFill>
                <a:latin typeface="Franklin Gothic Book" panose="020B0503020102020204" pitchFamily="34" charset="0"/>
              </a:defRPr>
            </a:lvl1pPr>
          </a:lstStyle>
          <a:p>
            <a:r>
              <a:rPr lang="en-GB" sz="1300" i="1" dirty="0" smtClean="0"/>
              <a:t>1.1. K</a:t>
            </a:r>
            <a:r>
              <a:rPr lang="hr-HR" sz="1300" i="1" dirty="0" smtClean="0"/>
              <a:t>ljučni tranzicijski rezultati postignuti tokom perioda prethodne strategije</a:t>
            </a:r>
            <a:endParaRPr lang="en-GB" sz="13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23825" y="6479999"/>
            <a:ext cx="8660054" cy="38063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hr-HR" sz="660" i="1" dirty="0" smtClean="0">
                <a:solidFill>
                  <a:srgbClr val="000000"/>
                </a:solidFill>
              </a:rPr>
              <a:t>1. Strateški prioriteti za </a:t>
            </a:r>
            <a:r>
              <a:rPr lang="en-GB" sz="660" i="1" dirty="0" smtClean="0">
                <a:solidFill>
                  <a:srgbClr val="000000"/>
                </a:solidFill>
              </a:rPr>
              <a:t>2014-2016: 1</a:t>
            </a:r>
            <a:r>
              <a:rPr lang="en-GB" sz="660" i="1" dirty="0">
                <a:solidFill>
                  <a:srgbClr val="000000"/>
                </a:solidFill>
              </a:rPr>
              <a:t>) </a:t>
            </a:r>
            <a:r>
              <a:rPr lang="hr-HR" sz="660" i="1" dirty="0" smtClean="0">
                <a:solidFill>
                  <a:srgbClr val="000000"/>
                </a:solidFill>
              </a:rPr>
              <a:t>Restrukturiranje i širenje lokalnog privatnog sektora</a:t>
            </a:r>
            <a:r>
              <a:rPr lang="en-GB" sz="660" i="1" dirty="0" smtClean="0">
                <a:solidFill>
                  <a:srgbClr val="000000"/>
                </a:solidFill>
              </a:rPr>
              <a:t> </a:t>
            </a:r>
            <a:r>
              <a:rPr lang="en-GB" sz="660" i="1" dirty="0">
                <a:solidFill>
                  <a:srgbClr val="000000"/>
                </a:solidFill>
              </a:rPr>
              <a:t>2) </a:t>
            </a:r>
            <a:r>
              <a:rPr lang="hr-HR" sz="660" i="1" dirty="0" smtClean="0">
                <a:solidFill>
                  <a:srgbClr val="000000"/>
                </a:solidFill>
              </a:rPr>
              <a:t>Stvaranje čvršćih veza sa širim regionalnim tržištima </a:t>
            </a:r>
            <a:r>
              <a:rPr lang="en-GB" sz="660" i="1" dirty="0" smtClean="0">
                <a:solidFill>
                  <a:srgbClr val="000000"/>
                </a:solidFill>
              </a:rPr>
              <a:t>3</a:t>
            </a:r>
            <a:r>
              <a:rPr lang="en-GB" sz="660" i="1" dirty="0">
                <a:solidFill>
                  <a:srgbClr val="000000"/>
                </a:solidFill>
              </a:rPr>
              <a:t>) </a:t>
            </a:r>
            <a:r>
              <a:rPr lang="en-GB" sz="660" i="1" dirty="0" smtClean="0">
                <a:solidFill>
                  <a:srgbClr val="000000"/>
                </a:solidFill>
              </a:rPr>
              <a:t>Promo</a:t>
            </a:r>
            <a:r>
              <a:rPr lang="hr-HR" sz="660" i="1" dirty="0" smtClean="0">
                <a:solidFill>
                  <a:srgbClr val="000000"/>
                </a:solidFill>
              </a:rPr>
              <a:t>viranje efikasnijeg i održivog korištenja resursa</a:t>
            </a:r>
            <a:r>
              <a:rPr lang="en-GB" sz="660" i="1" dirty="0" smtClean="0">
                <a:solidFill>
                  <a:srgbClr val="000000"/>
                </a:solidFill>
              </a:rPr>
              <a:t>. </a:t>
            </a:r>
            <a:r>
              <a:rPr lang="hr-HR" sz="660" i="1" dirty="0" smtClean="0">
                <a:solidFill>
                  <a:schemeClr val="accent6"/>
                </a:solidFill>
              </a:rPr>
              <a:t>2.</a:t>
            </a:r>
            <a:r>
              <a:rPr lang="en-GB" sz="660" i="1" dirty="0" smtClean="0">
                <a:solidFill>
                  <a:schemeClr val="accent6"/>
                </a:solidFill>
              </a:rPr>
              <a:t> </a:t>
            </a:r>
            <a:r>
              <a:rPr lang="hr-HR" sz="660" i="1" dirty="0" smtClean="0">
                <a:solidFill>
                  <a:schemeClr val="accent6"/>
                </a:solidFill>
              </a:rPr>
              <a:t>Ostvarenje tranzicijskih uticaja odražava stepen vjerovatnoće ostvarenja tranzicijskih uticaja koji su zacrtani prilikom potpisivanja projekta</a:t>
            </a:r>
            <a:r>
              <a:rPr lang="en-GB" sz="660" i="1" dirty="0" smtClean="0">
                <a:solidFill>
                  <a:schemeClr val="accent6"/>
                </a:solidFill>
              </a:rPr>
              <a:t>. </a:t>
            </a:r>
            <a:r>
              <a:rPr lang="hr-HR" sz="660" i="1" dirty="0" smtClean="0">
                <a:solidFill>
                  <a:schemeClr val="accent6"/>
                </a:solidFill>
              </a:rPr>
              <a:t>3</a:t>
            </a:r>
            <a:r>
              <a:rPr lang="en-GB" sz="660" i="1" dirty="0" smtClean="0">
                <a:solidFill>
                  <a:schemeClr val="accent6"/>
                </a:solidFill>
              </a:rPr>
              <a:t>. </a:t>
            </a:r>
            <a:r>
              <a:rPr lang="hr-HR" sz="660" i="1" dirty="0" smtClean="0">
                <a:solidFill>
                  <a:schemeClr val="accent6"/>
                </a:solidFill>
              </a:rPr>
              <a:t>Ocijenjeni projekti</a:t>
            </a:r>
            <a:r>
              <a:rPr lang="en-GB" sz="660" i="1" dirty="0" smtClean="0">
                <a:solidFill>
                  <a:schemeClr val="accent6"/>
                </a:solidFill>
              </a:rPr>
              <a:t> 2014-2016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2364" y="3586362"/>
            <a:ext cx="8351516" cy="245652"/>
          </a:xfrm>
          <a:prstGeom prst="rect">
            <a:avLst/>
          </a:prstGeom>
          <a:solidFill>
            <a:schemeClr val="accent1"/>
          </a:solidFill>
        </p:spPr>
        <p:txBody>
          <a:bodyPr wrap="square" lIns="100561" tIns="50281" rIns="100561" bIns="50281" anchor="ctr">
            <a:noAutofit/>
          </a:bodyPr>
          <a:lstStyle/>
          <a:p>
            <a:r>
              <a:rPr lang="hr-HR" sz="11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Prioritet</a:t>
            </a:r>
            <a:r>
              <a:rPr lang="en-GB" sz="11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 </a:t>
            </a:r>
            <a:r>
              <a:rPr lang="en-GB" sz="1100" b="1" dirty="0">
                <a:solidFill>
                  <a:srgbClr val="FFFFFF"/>
                </a:solidFill>
                <a:latin typeface="Franklin Gothic Book" panose="020B0503020102020204" pitchFamily="34" charset="0"/>
              </a:rPr>
              <a:t>1: </a:t>
            </a:r>
            <a:r>
              <a:rPr lang="hr-HR" sz="11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Restrukturiranje i širenje domaćeg privatnog sektora</a:t>
            </a:r>
            <a:endParaRPr lang="en-GB" sz="1100" dirty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0534" y="3877387"/>
            <a:ext cx="2244085" cy="214359"/>
          </a:xfrm>
          <a:prstGeom prst="rect">
            <a:avLst/>
          </a:prstGeom>
          <a:solidFill>
            <a:schemeClr val="accent4"/>
          </a:solidFill>
        </p:spPr>
        <p:txBody>
          <a:bodyPr wrap="square" lIns="100561" tIns="50281" rIns="100561" bIns="50281" anchor="ctr">
            <a:noAutofit/>
          </a:bodyPr>
          <a:lstStyle/>
          <a:p>
            <a:pPr algn="ctr"/>
            <a:r>
              <a:rPr lang="hr-HR" sz="8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Savjetodavne usluge za mala preduzeća</a:t>
            </a:r>
            <a:r>
              <a:rPr lang="en-GB" sz="8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  (ASB)</a:t>
            </a:r>
            <a:endParaRPr lang="en-GB" sz="800" b="1" dirty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84599" y="3877387"/>
            <a:ext cx="6012000" cy="211629"/>
          </a:xfrm>
          <a:prstGeom prst="rect">
            <a:avLst/>
          </a:prstGeom>
          <a:solidFill>
            <a:schemeClr val="accent4"/>
          </a:solidFill>
        </p:spPr>
        <p:txBody>
          <a:bodyPr wrap="square" lIns="100561" tIns="50281" rIns="100561" bIns="50281" anchor="ctr">
            <a:noAutofit/>
          </a:bodyPr>
          <a:lstStyle/>
          <a:p>
            <a:pPr algn="ctr"/>
            <a:r>
              <a:rPr lang="en-GB" sz="1000" b="1" dirty="0">
                <a:solidFill>
                  <a:srgbClr val="FFFFFF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   </a:t>
            </a:r>
            <a:r>
              <a:rPr lang="hr-HR" sz="10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Ključni tranzicijski rezultati</a:t>
            </a:r>
            <a:endParaRPr lang="en-GB" sz="1000" b="1" dirty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84600" y="4171949"/>
            <a:ext cx="5999280" cy="2133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tIns="10800" bIns="10800" rtlCol="0" anchor="ctr">
            <a:noAutofit/>
          </a:bodyPr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Profil BiH </a:t>
            </a:r>
            <a:r>
              <a:rPr lang="hr-HR" sz="14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kao destinacije za 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investiranje je pospješila investicija 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KKR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-a u pružatelja</a:t>
            </a:r>
            <a:r>
              <a:rPr lang="en-US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ICT usluga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Telemach</a:t>
            </a:r>
            <a:r>
              <a:rPr lang="en-GB" sz="14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, 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koju je Banka podržala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 </a:t>
            </a:r>
            <a:endParaRPr lang="en-GB" sz="14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Povećana konkurentnost u sektorima poljoprivrede/maloprodaje podržana kreditom za domać</a:t>
            </a:r>
            <a:r>
              <a:rPr lang="en-US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 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maloprodajn</a:t>
            </a:r>
            <a:r>
              <a:rPr lang="en-US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o </a:t>
            </a:r>
            <a:r>
              <a:rPr lang="hr-BA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predu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zeće</a:t>
            </a:r>
            <a:r>
              <a:rPr lang="en-US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endParaRPr lang="en-GB" sz="14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Prosječni porast prometa </a:t>
            </a:r>
            <a:r>
              <a:rPr lang="hr-HR" sz="14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lokalnih preduzeća 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od 26% kao rezultat programa Savjetodavnih usluga za mala preduzeća u </a:t>
            </a:r>
            <a:r>
              <a:rPr lang="hr-HR" sz="14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periodu 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2014-6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, uz porast zaposlenja od 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2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4%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 </a:t>
            </a:r>
            <a:endParaRPr lang="en-GB" sz="14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05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3875" y="1019855"/>
            <a:ext cx="5389106" cy="244800"/>
          </a:xfrm>
          <a:prstGeom prst="rect">
            <a:avLst/>
          </a:prstGeom>
          <a:solidFill>
            <a:schemeClr val="accent1"/>
          </a:solidFill>
        </p:spPr>
        <p:txBody>
          <a:bodyPr wrap="square" lIns="100561" tIns="50281" rIns="100561" bIns="50281" anchor="ctr">
            <a:noAutofit/>
          </a:bodyPr>
          <a:lstStyle/>
          <a:p>
            <a:pPr algn="ctr"/>
            <a:r>
              <a:rPr lang="hr-HR" sz="11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Usklađenost sa strategijom</a:t>
            </a:r>
            <a:r>
              <a:rPr lang="en-GB" sz="1100" b="1" dirty="0" smtClean="0">
                <a:solidFill>
                  <a:srgbClr val="FFFFFF"/>
                </a:solidFill>
                <a:latin typeface="Franklin Gothic Book" panose="020B0503020102020204" pitchFamily="34" charset="0"/>
              </a:rPr>
              <a:t> 2014-2016</a:t>
            </a:r>
            <a:endParaRPr lang="en-GB" sz="1100" b="1" dirty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095958" y="1019855"/>
            <a:ext cx="2588400" cy="244800"/>
          </a:xfrm>
          <a:prstGeom prst="rect">
            <a:avLst/>
          </a:prstGeom>
          <a:solidFill>
            <a:schemeClr val="accent1"/>
          </a:solidFill>
        </p:spPr>
        <p:txBody>
          <a:bodyPr wrap="square" lIns="100561" tIns="50281" rIns="100561" bIns="50281" anchor="ctr">
            <a:noAutofit/>
          </a:bodyPr>
          <a:lstStyle/>
          <a:p>
            <a:pPr algn="ctr"/>
            <a:r>
              <a:rPr lang="hr-HR" sz="1100" b="1" dirty="0" smtClean="0">
                <a:latin typeface="Franklin Gothic Book" panose="020B0503020102020204" pitchFamily="34" charset="0"/>
              </a:rPr>
              <a:t>Ostvarenje tranzicijskih uticaja</a:t>
            </a:r>
            <a:endParaRPr lang="en-GB" sz="1100" b="1" strike="sngStrike" dirty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graphicFrame>
        <p:nvGraphicFramePr>
          <p:cNvPr id="41" name="Chart 40"/>
          <p:cNvGraphicFramePr/>
          <p:nvPr>
            <p:extLst>
              <p:ext uri="{D42A27DB-BD31-4B8C-83A1-F6EECF244321}">
                <p14:modId xmlns:p14="http://schemas.microsoft.com/office/powerpoint/2010/main" val="2372069740"/>
              </p:ext>
            </p:extLst>
          </p:nvPr>
        </p:nvGraphicFramePr>
        <p:xfrm>
          <a:off x="6052691" y="1322059"/>
          <a:ext cx="2586878" cy="1910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2" name="Chart 41"/>
          <p:cNvGraphicFramePr/>
          <p:nvPr>
            <p:extLst>
              <p:ext uri="{D42A27DB-BD31-4B8C-83A1-F6EECF244321}">
                <p14:modId xmlns:p14="http://schemas.microsoft.com/office/powerpoint/2010/main" val="2723477390"/>
              </p:ext>
            </p:extLst>
          </p:nvPr>
        </p:nvGraphicFramePr>
        <p:xfrm>
          <a:off x="392435" y="4091746"/>
          <a:ext cx="2392164" cy="2364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60939" y="4139754"/>
            <a:ext cx="22422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 smtClean="0">
                <a:solidFill>
                  <a:srgbClr val="000000"/>
                </a:solidFill>
              </a:rPr>
              <a:t>% ASB </a:t>
            </a:r>
            <a:r>
              <a:rPr lang="hr-HR" sz="800" i="1" dirty="0" smtClean="0">
                <a:solidFill>
                  <a:srgbClr val="000000"/>
                </a:solidFill>
              </a:rPr>
              <a:t>klijen</a:t>
            </a:r>
            <a:r>
              <a:rPr lang="en-US" sz="800" i="1" dirty="0" smtClean="0">
                <a:solidFill>
                  <a:srgbClr val="000000"/>
                </a:solidFill>
              </a:rPr>
              <a:t>a</a:t>
            </a:r>
            <a:r>
              <a:rPr lang="hr-HR" sz="800" i="1" dirty="0" smtClean="0">
                <a:solidFill>
                  <a:srgbClr val="000000"/>
                </a:solidFill>
              </a:rPr>
              <a:t>t</a:t>
            </a:r>
            <a:r>
              <a:rPr lang="en-US" sz="800" i="1" dirty="0" smtClean="0">
                <a:solidFill>
                  <a:srgbClr val="000000"/>
                </a:solidFill>
              </a:rPr>
              <a:t>a</a:t>
            </a:r>
            <a:r>
              <a:rPr lang="hr-HR" sz="800" i="1" dirty="0" smtClean="0">
                <a:solidFill>
                  <a:srgbClr val="000000"/>
                </a:solidFill>
              </a:rPr>
              <a:t> koji su povećali</a:t>
            </a:r>
            <a:r>
              <a:rPr lang="en-GB" sz="800" i="1" dirty="0" smtClean="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31" name="TextBox 1"/>
          <p:cNvSpPr txBox="1"/>
          <p:nvPr/>
        </p:nvSpPr>
        <p:spPr>
          <a:xfrm>
            <a:off x="6416056" y="2435354"/>
            <a:ext cx="9066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HR" sz="800" b="1" dirty="0" smtClean="0">
                <a:solidFill>
                  <a:schemeClr val="accent1"/>
                </a:solidFill>
              </a:rPr>
              <a:t>Uspješni:</a:t>
            </a:r>
            <a:r>
              <a:rPr lang="en-GB" sz="800" b="1" dirty="0" smtClean="0">
                <a:solidFill>
                  <a:schemeClr val="accent1"/>
                </a:solidFill>
              </a:rPr>
              <a:t>79%</a:t>
            </a:r>
            <a:r>
              <a:rPr lang="hr-HR" sz="800" b="1" dirty="0" smtClean="0">
                <a:solidFill>
                  <a:schemeClr val="accent1"/>
                </a:solidFill>
              </a:rPr>
              <a:t> (30 projekata)</a:t>
            </a:r>
            <a:endParaRPr lang="en-GB" sz="800" b="1" dirty="0" smtClean="0">
              <a:solidFill>
                <a:schemeClr val="accent1"/>
              </a:solidFill>
            </a:endParaRPr>
          </a:p>
        </p:txBody>
      </p:sp>
      <p:sp>
        <p:nvSpPr>
          <p:cNvPr id="49" name="TextBox 172"/>
          <p:cNvSpPr txBox="1"/>
          <p:nvPr/>
        </p:nvSpPr>
        <p:spPr>
          <a:xfrm>
            <a:off x="7747326" y="2765690"/>
            <a:ext cx="89224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hr-HR" sz="800" b="1" dirty="0" smtClean="0">
                <a:solidFill>
                  <a:schemeClr val="accent1"/>
                </a:solidFill>
              </a:rPr>
              <a:t>Vjerovatno će podbaciti</a:t>
            </a:r>
            <a:r>
              <a:rPr lang="en-GB" sz="800" b="1" dirty="0" smtClean="0">
                <a:solidFill>
                  <a:schemeClr val="accent1"/>
                </a:solidFill>
              </a:rPr>
              <a:t>: </a:t>
            </a:r>
            <a:r>
              <a:rPr lang="en-GB" sz="800" b="1" dirty="0">
                <a:solidFill>
                  <a:schemeClr val="accent1"/>
                </a:solidFill>
              </a:rPr>
              <a:t>5</a:t>
            </a:r>
            <a:r>
              <a:rPr lang="en-GB" sz="800" b="1" dirty="0" smtClean="0">
                <a:solidFill>
                  <a:schemeClr val="accent1"/>
                </a:solidFill>
              </a:rPr>
              <a:t>%</a:t>
            </a:r>
            <a:r>
              <a:rPr lang="hr-HR" sz="800" b="1" dirty="0" smtClean="0">
                <a:solidFill>
                  <a:schemeClr val="accent1"/>
                </a:solidFill>
              </a:rPr>
              <a:t> </a:t>
            </a:r>
          </a:p>
          <a:p>
            <a:pPr algn="r"/>
            <a:r>
              <a:rPr lang="hr-HR" sz="800" b="1" dirty="0" smtClean="0">
                <a:solidFill>
                  <a:schemeClr val="accent1"/>
                </a:solidFill>
              </a:rPr>
              <a:t>(2 projekta)</a:t>
            </a:r>
            <a:endParaRPr lang="en-GB" sz="800" b="1" dirty="0">
              <a:solidFill>
                <a:schemeClr val="accent1"/>
              </a:solidFill>
            </a:endParaRPr>
          </a:p>
        </p:txBody>
      </p: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420109956"/>
              </p:ext>
            </p:extLst>
          </p:nvPr>
        </p:nvGraphicFramePr>
        <p:xfrm>
          <a:off x="483875" y="1424002"/>
          <a:ext cx="2586878" cy="1807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1" name="TextBox 172"/>
          <p:cNvSpPr txBox="1"/>
          <p:nvPr/>
        </p:nvSpPr>
        <p:spPr>
          <a:xfrm>
            <a:off x="486415" y="1328529"/>
            <a:ext cx="2586878" cy="1458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BA" sz="800" b="1" dirty="0" smtClean="0">
                <a:solidFill>
                  <a:srgbClr val="00539B"/>
                </a:solidFill>
              </a:rPr>
              <a:t>Ukupna</a:t>
            </a:r>
            <a:r>
              <a:rPr lang="en-US" sz="800" b="1" dirty="0" smtClean="0">
                <a:solidFill>
                  <a:srgbClr val="00539B"/>
                </a:solidFill>
              </a:rPr>
              <a:t> g</a:t>
            </a:r>
            <a:r>
              <a:rPr lang="hr-HR" sz="800" b="1" dirty="0" smtClean="0">
                <a:solidFill>
                  <a:srgbClr val="00539B"/>
                </a:solidFill>
              </a:rPr>
              <a:t>odišnja </a:t>
            </a:r>
            <a:r>
              <a:rPr lang="hr-HR" sz="800" b="1" dirty="0" smtClean="0">
                <a:solidFill>
                  <a:srgbClr val="00539B"/>
                </a:solidFill>
              </a:rPr>
              <a:t>ulaganja</a:t>
            </a:r>
            <a:r>
              <a:rPr lang="en-GB" sz="800" b="1" dirty="0" smtClean="0">
                <a:solidFill>
                  <a:srgbClr val="00539B"/>
                </a:solidFill>
              </a:rPr>
              <a:t> (ABI)</a:t>
            </a:r>
            <a:r>
              <a:rPr lang="hr-HR" sz="800" b="1" baseline="30000" dirty="0" smtClean="0">
                <a:solidFill>
                  <a:srgbClr val="00539B"/>
                </a:solidFill>
              </a:rPr>
              <a:t>1</a:t>
            </a:r>
            <a:endParaRPr lang="en-GB" sz="800" b="1" baseline="30000" dirty="0">
              <a:solidFill>
                <a:srgbClr val="00539B"/>
              </a:solidFill>
            </a:endParaRPr>
          </a:p>
        </p:txBody>
      </p:sp>
      <p:sp>
        <p:nvSpPr>
          <p:cNvPr id="52" name="TextBox 172"/>
          <p:cNvSpPr txBox="1"/>
          <p:nvPr/>
        </p:nvSpPr>
        <p:spPr>
          <a:xfrm>
            <a:off x="3276375" y="1328529"/>
            <a:ext cx="2586878" cy="1458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HR" sz="800" b="1" dirty="0" smtClean="0">
                <a:solidFill>
                  <a:srgbClr val="00539B"/>
                </a:solidFill>
              </a:rPr>
              <a:t>Grantovi za Tehničku pomoć</a:t>
            </a:r>
            <a:r>
              <a:rPr lang="en-GB" sz="800" b="1" dirty="0" smtClean="0">
                <a:solidFill>
                  <a:srgbClr val="00539B"/>
                </a:solidFill>
              </a:rPr>
              <a:t>&amp;I</a:t>
            </a:r>
            <a:r>
              <a:rPr lang="hr-HR" sz="800" b="1" dirty="0" smtClean="0">
                <a:solidFill>
                  <a:srgbClr val="00539B"/>
                </a:solidFill>
              </a:rPr>
              <a:t>nvesticionu podršku</a:t>
            </a:r>
            <a:endParaRPr lang="en-GB" sz="800" b="1" dirty="0">
              <a:solidFill>
                <a:srgbClr val="00539B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238578" y="1017595"/>
            <a:ext cx="18080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b="1" dirty="0" smtClean="0"/>
              <a:t>2</a:t>
            </a:r>
            <a:endParaRPr lang="en-GB" sz="500" b="1" dirty="0" smtClean="0"/>
          </a:p>
        </p:txBody>
      </p:sp>
      <p:sp>
        <p:nvSpPr>
          <p:cNvPr id="30" name="TextBox 1"/>
          <p:cNvSpPr txBox="1"/>
          <p:nvPr/>
        </p:nvSpPr>
        <p:spPr>
          <a:xfrm>
            <a:off x="7208296" y="1526031"/>
            <a:ext cx="97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HR" sz="800" b="1" dirty="0" smtClean="0"/>
              <a:t>Djelimično provedeni:</a:t>
            </a:r>
            <a:r>
              <a:rPr lang="en-GB" sz="800" b="1" dirty="0" smtClean="0"/>
              <a:t>16%</a:t>
            </a:r>
            <a:r>
              <a:rPr lang="hr-HR" sz="800" b="1" dirty="0" smtClean="0"/>
              <a:t> </a:t>
            </a:r>
          </a:p>
          <a:p>
            <a:pPr algn="ctr"/>
            <a:r>
              <a:rPr lang="hr-HR" sz="800" b="1" dirty="0" smtClean="0"/>
              <a:t>(6 projekata)</a:t>
            </a:r>
            <a:endParaRPr lang="en-GB" sz="800" b="1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392435" y="5726611"/>
            <a:ext cx="8239024" cy="4046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en-GB" sz="800" i="1" dirty="0" smtClean="0">
              <a:solidFill>
                <a:schemeClr val="accent6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205460" y="2791232"/>
            <a:ext cx="421192" cy="34379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lIns="19795" tIns="0" rIns="19795" bIns="0" anchor="ctr">
            <a:noAutofit/>
          </a:bodyPr>
          <a:lstStyle/>
          <a:p>
            <a:r>
              <a:rPr lang="en-GB" sz="700" b="1" i="1" dirty="0" smtClean="0">
                <a:solidFill>
                  <a:srgbClr val="58595B"/>
                </a:solidFill>
              </a:rPr>
              <a:t>ETI: </a:t>
            </a:r>
            <a:r>
              <a:rPr lang="en-GB" sz="700" i="1" dirty="0" smtClean="0">
                <a:solidFill>
                  <a:srgbClr val="58595B"/>
                </a:solidFill>
              </a:rPr>
              <a:t>61.9</a:t>
            </a:r>
          </a:p>
          <a:p>
            <a:r>
              <a:rPr lang="en-GB" sz="700" b="1" i="1" dirty="0" smtClean="0">
                <a:solidFill>
                  <a:srgbClr val="58595B"/>
                </a:solidFill>
              </a:rPr>
              <a:t>PTI: </a:t>
            </a:r>
            <a:r>
              <a:rPr lang="en-GB" sz="700" i="1" dirty="0" smtClean="0">
                <a:solidFill>
                  <a:srgbClr val="58595B"/>
                </a:solidFill>
              </a:rPr>
              <a:t>66.5 </a:t>
            </a:r>
            <a:endParaRPr lang="en-GB" sz="700" i="1" dirty="0">
              <a:solidFill>
                <a:srgbClr val="58595B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93818" y="3832014"/>
            <a:ext cx="18080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b="1" dirty="0" smtClean="0">
                <a:solidFill>
                  <a:srgbClr val="FFFFFF"/>
                </a:solidFill>
              </a:rPr>
              <a:t>3</a:t>
            </a:r>
            <a:endParaRPr lang="en-GB" sz="500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86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7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188" y="555734"/>
            <a:ext cx="6337299" cy="29238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en-GB"/>
            </a:defPPr>
            <a:lvl1pPr>
              <a:defRPr b="1">
                <a:solidFill>
                  <a:srgbClr val="00539B"/>
                </a:solidFill>
                <a:latin typeface="Franklin Gothic Book" panose="020B0503020102020204" pitchFamily="34" charset="0"/>
              </a:defRPr>
            </a:lvl1pPr>
          </a:lstStyle>
          <a:p>
            <a:r>
              <a:rPr lang="en-GB" sz="1300" i="1" dirty="0" smtClean="0"/>
              <a:t>1.1. </a:t>
            </a:r>
            <a:r>
              <a:rPr lang="en-GB" sz="1300" i="1" dirty="0"/>
              <a:t>K</a:t>
            </a:r>
            <a:r>
              <a:rPr lang="hr-HR" sz="1300" i="1" dirty="0"/>
              <a:t>ljučni tranzicijski rezultati postignuti tokom perioda prethodne strategije</a:t>
            </a:r>
            <a:endParaRPr lang="en-GB" sz="1300" i="1" dirty="0"/>
          </a:p>
        </p:txBody>
      </p:sp>
      <p:sp>
        <p:nvSpPr>
          <p:cNvPr id="17" name="Rectangle 16"/>
          <p:cNvSpPr/>
          <p:nvPr/>
        </p:nvSpPr>
        <p:spPr>
          <a:xfrm>
            <a:off x="434232" y="1006239"/>
            <a:ext cx="8351516" cy="226293"/>
          </a:xfrm>
          <a:prstGeom prst="rect">
            <a:avLst/>
          </a:prstGeom>
          <a:solidFill>
            <a:schemeClr val="accent1"/>
          </a:solidFill>
        </p:spPr>
        <p:txBody>
          <a:bodyPr wrap="square" lIns="100561" tIns="50281" rIns="100561" bIns="50281" anchor="ctr">
            <a:noAutofit/>
          </a:bodyPr>
          <a:lstStyle/>
          <a:p>
            <a:r>
              <a:rPr lang="hr-HR" b="1" dirty="0" smtClean="0">
                <a:latin typeface="Franklin Gothic Book" panose="020B0503020102020204" pitchFamily="34" charset="0"/>
              </a:rPr>
              <a:t>Prioritet</a:t>
            </a:r>
            <a:r>
              <a:rPr lang="en-GB" b="1" dirty="0" smtClean="0">
                <a:latin typeface="Franklin Gothic Book" panose="020B0503020102020204" pitchFamily="34" charset="0"/>
              </a:rPr>
              <a:t> </a:t>
            </a:r>
            <a:r>
              <a:rPr lang="en-GB" b="1" dirty="0">
                <a:latin typeface="Franklin Gothic Book" panose="020B0503020102020204" pitchFamily="34" charset="0"/>
              </a:rPr>
              <a:t>2: </a:t>
            </a:r>
            <a:r>
              <a:rPr lang="hr-HR" b="1" dirty="0" smtClean="0">
                <a:latin typeface="Franklin Gothic Book" panose="020B0503020102020204" pitchFamily="34" charset="0"/>
              </a:rPr>
              <a:t> Stvaranje čvršćih veza sa širim regionalnim tržištima</a:t>
            </a:r>
            <a:endParaRPr lang="en-GB" dirty="0">
              <a:latin typeface="Franklin Gothic Book" panose="020B05030201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232" y="1297264"/>
            <a:ext cx="8351515" cy="194951"/>
          </a:xfrm>
          <a:prstGeom prst="rect">
            <a:avLst/>
          </a:prstGeom>
          <a:solidFill>
            <a:schemeClr val="accent4"/>
          </a:solidFill>
        </p:spPr>
        <p:txBody>
          <a:bodyPr wrap="square" lIns="100561" tIns="50281" rIns="100561" bIns="50281" anchor="ctr">
            <a:noAutofit/>
          </a:bodyPr>
          <a:lstStyle/>
          <a:p>
            <a:pPr algn="ctr"/>
            <a:r>
              <a:rPr lang="en-GB" sz="10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   K</a:t>
            </a:r>
            <a:r>
              <a:rPr lang="hr-HR" sz="10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ljučni tranzicijski rezultati</a:t>
            </a:r>
            <a:endParaRPr lang="en-GB" sz="1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4232" y="1591826"/>
            <a:ext cx="8351516" cy="22181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Poboljšanje regionalne integracije uz pomoć EBRD-ovog financiranja autoceste na Koridoru Vc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hr-HR" sz="1400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lvl="0" algn="just"/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endParaRPr lang="en-GB" sz="14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Dalji razvoj </a:t>
            </a:r>
            <a:r>
              <a:rPr lang="hr-HR" sz="14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regionalnog tržišta električne 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energije pospješen pridruživanjem BiH regionalnom uredu za aukciju kapaciteta prenosa električne energije u Crnoj Gori (uspostavljenom uz podršku Banke)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hr-HR" sz="1400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lvl="0" algn="just"/>
            <a:endParaRPr lang="en-GB" sz="14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Kreditne linije odobrene lokalnim bankama za pomoć lokalnim preduzećima da dostignu EU standarde i na taj način poboljšaju svoju konkurentnost i podignu standarde kvaliteta</a:t>
            </a:r>
            <a:r>
              <a:rPr lang="en-US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 </a:t>
            </a:r>
            <a:endParaRPr lang="en-GB" sz="14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34232" y="3922795"/>
            <a:ext cx="8351516" cy="202792"/>
          </a:xfrm>
          <a:prstGeom prst="rect">
            <a:avLst/>
          </a:prstGeom>
          <a:solidFill>
            <a:schemeClr val="accent1"/>
          </a:solidFill>
        </p:spPr>
        <p:txBody>
          <a:bodyPr wrap="square" lIns="100561" tIns="50281" rIns="100561" bIns="50281" anchor="ctr">
            <a:noAutofit/>
          </a:bodyPr>
          <a:lstStyle/>
          <a:p>
            <a:pPr lvl="0"/>
            <a:r>
              <a:rPr lang="hr-HR" b="1" dirty="0" smtClean="0">
                <a:latin typeface="Franklin Gothic Book" panose="020B0503020102020204" pitchFamily="34" charset="0"/>
              </a:rPr>
              <a:t>Prioritet</a:t>
            </a:r>
            <a:r>
              <a:rPr lang="en-GB" b="1" dirty="0" smtClean="0">
                <a:latin typeface="Franklin Gothic Book" panose="020B0503020102020204" pitchFamily="34" charset="0"/>
              </a:rPr>
              <a:t> </a:t>
            </a:r>
            <a:r>
              <a:rPr lang="en-GB" b="1" dirty="0">
                <a:latin typeface="Franklin Gothic Book" panose="020B0503020102020204" pitchFamily="34" charset="0"/>
              </a:rPr>
              <a:t>3: </a:t>
            </a:r>
            <a:r>
              <a:rPr lang="en-GB" b="1" dirty="0" smtClean="0">
                <a:latin typeface="Franklin Gothic Book" panose="020B0503020102020204" pitchFamily="34" charset="0"/>
              </a:rPr>
              <a:t>Promo</a:t>
            </a:r>
            <a:r>
              <a:rPr lang="hr-HR" b="1" dirty="0" smtClean="0">
                <a:latin typeface="Franklin Gothic Book" panose="020B0503020102020204" pitchFamily="34" charset="0"/>
              </a:rPr>
              <a:t>viranje efikasnijeg i održivog korištenja resursa</a:t>
            </a:r>
            <a:endParaRPr lang="en-GB" b="1" dirty="0">
              <a:latin typeface="Franklin Gothic Book" panose="020B05030201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824568" y="4213819"/>
            <a:ext cx="5961179" cy="174705"/>
          </a:xfrm>
          <a:prstGeom prst="rect">
            <a:avLst/>
          </a:prstGeom>
          <a:solidFill>
            <a:schemeClr val="accent4"/>
          </a:solidFill>
        </p:spPr>
        <p:txBody>
          <a:bodyPr wrap="square" lIns="100561" tIns="50281" rIns="100561" bIns="50281" anchor="ctr">
            <a:noAutofit/>
          </a:bodyPr>
          <a:lstStyle/>
          <a:p>
            <a:pPr algn="ctr"/>
            <a:r>
              <a:rPr lang="en-GB" sz="10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r>
              <a:rPr lang="en-GB" sz="10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   K</a:t>
            </a:r>
            <a:r>
              <a:rPr lang="hr-HR" sz="10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ljučni tranzicijski rezultati</a:t>
            </a:r>
            <a:endParaRPr lang="en-GB" sz="1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24568" y="4468745"/>
            <a:ext cx="5961179" cy="18231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hr-HR" sz="14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N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apredak u usvajanju regulatornog okvira za promoviranje i razvoj obnovljive energije u oba entiteta; uvedene 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feed-in 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tarife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Smanjenje emisija 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CO</a:t>
            </a:r>
            <a:r>
              <a:rPr lang="en-GB" sz="1400" baseline="-250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2 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za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47 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Kt/godišnje i uštede energije od 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649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,</a:t>
            </a:r>
            <a:r>
              <a:rPr lang="en-GB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850 GJ/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godišnje uz pomoć Banke</a:t>
            </a:r>
            <a:endParaRPr lang="en-GB" sz="14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Kroz </a:t>
            </a:r>
            <a:r>
              <a:rPr lang="hr-HR" sz="1400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EBRD </a:t>
            </a:r>
            <a:r>
              <a:rPr lang="hr-HR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projekte demonstrirana komercijalizacija daljinskog grijanja, snabdijevanja vodom i tretmana otpadnih voda</a:t>
            </a:r>
            <a:r>
              <a:rPr lang="en-US" sz="1400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en-GB" sz="14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328188" y="1"/>
            <a:ext cx="6758880" cy="693737"/>
          </a:xfrm>
        </p:spPr>
        <p:txBody>
          <a:bodyPr>
            <a:normAutofit/>
          </a:bodyPr>
          <a:lstStyle/>
          <a:p>
            <a:r>
              <a:rPr lang="en-GB" sz="2400" b="1" dirty="0"/>
              <a:t>1. </a:t>
            </a:r>
            <a:r>
              <a:rPr lang="hr-HR" sz="2400" b="1" dirty="0" smtClean="0"/>
              <a:t>Implementacija prethodne strategije</a:t>
            </a:r>
            <a:r>
              <a:rPr lang="en-GB" sz="2400" b="1" dirty="0" smtClean="0"/>
              <a:t> – 2014-2016 </a:t>
            </a:r>
            <a:endParaRPr lang="en-GB" sz="2400" dirty="0"/>
          </a:p>
        </p:txBody>
      </p:sp>
      <p:sp>
        <p:nvSpPr>
          <p:cNvPr id="32" name="Rectangle 31"/>
          <p:cNvSpPr/>
          <p:nvPr/>
        </p:nvSpPr>
        <p:spPr>
          <a:xfrm>
            <a:off x="909690" y="5252312"/>
            <a:ext cx="1214653" cy="414818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b="1" i="1" dirty="0" smtClean="0"/>
              <a:t>Mock data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32363" y="4208863"/>
            <a:ext cx="2392205" cy="2189960"/>
            <a:chOff x="432363" y="1297264"/>
            <a:chExt cx="2242839" cy="2638128"/>
          </a:xfrm>
        </p:grpSpPr>
        <p:sp>
          <p:nvSpPr>
            <p:cNvPr id="21" name="Rectangle 20"/>
            <p:cNvSpPr/>
            <p:nvPr/>
          </p:nvSpPr>
          <p:spPr>
            <a:xfrm>
              <a:off x="432402" y="1297264"/>
              <a:ext cx="2077209" cy="197466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lIns="100561" tIns="50281" rIns="100561" bIns="50281" anchor="ctr">
              <a:noAutofit/>
            </a:bodyPr>
            <a:lstStyle/>
            <a:p>
              <a:pPr algn="ctr"/>
              <a:r>
                <a:rPr lang="hr-HR" sz="1000" b="1" dirty="0" smtClean="0">
                  <a:latin typeface="Franklin Gothic Book" panose="020B0503020102020204" pitchFamily="34" charset="0"/>
                </a:rPr>
                <a:t>Tranzicija ka zelenoj ekonomiji</a:t>
              </a:r>
              <a:r>
                <a:rPr lang="en-GB" sz="1000" b="1" dirty="0" smtClean="0">
                  <a:latin typeface="Franklin Gothic Book" panose="020B0503020102020204" pitchFamily="34" charset="0"/>
                </a:rPr>
                <a:t> (</a:t>
              </a:r>
              <a:r>
                <a:rPr lang="hr-HR" sz="1000" b="1" dirty="0" smtClean="0">
                  <a:latin typeface="Franklin Gothic Book" panose="020B0503020102020204" pitchFamily="34" charset="0"/>
                </a:rPr>
                <a:t>GET</a:t>
              </a:r>
              <a:r>
                <a:rPr lang="en-GB" sz="1000" b="1" dirty="0" smtClean="0">
                  <a:latin typeface="Franklin Gothic Book" panose="020B0503020102020204" pitchFamily="34" charset="0"/>
                </a:rPr>
                <a:t>)</a:t>
              </a:r>
              <a:endParaRPr lang="en-GB" sz="1000" b="1" dirty="0">
                <a:latin typeface="Franklin Gothic Book" panose="020B0503020102020204" pitchFamily="34" charset="0"/>
              </a:endParaRPr>
            </a:p>
          </p:txBody>
        </p:sp>
        <p:graphicFrame>
          <p:nvGraphicFramePr>
            <p:cNvPr id="18" name="Chart 17"/>
            <p:cNvGraphicFramePr/>
            <p:nvPr>
              <p:extLst>
                <p:ext uri="{D42A27DB-BD31-4B8C-83A1-F6EECF244321}">
                  <p14:modId xmlns:p14="http://schemas.microsoft.com/office/powerpoint/2010/main" val="2022242352"/>
                </p:ext>
              </p:extLst>
            </p:nvPr>
          </p:nvGraphicFramePr>
          <p:xfrm>
            <a:off x="432363" y="1591826"/>
            <a:ext cx="2242839" cy="234356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07441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8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6086" y="533373"/>
            <a:ext cx="6262970" cy="29238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en-GB"/>
            </a:defPPr>
            <a:lvl1pPr>
              <a:defRPr b="1">
                <a:solidFill>
                  <a:srgbClr val="00539B"/>
                </a:solidFill>
                <a:latin typeface="Franklin Gothic Book" panose="020B0503020102020204" pitchFamily="34" charset="0"/>
              </a:defRPr>
            </a:lvl1pPr>
          </a:lstStyle>
          <a:p>
            <a:r>
              <a:rPr lang="en-GB" sz="1300" i="1" dirty="0" smtClean="0"/>
              <a:t>1.2</a:t>
            </a:r>
            <a:r>
              <a:rPr lang="en-GB" sz="1300" i="1" dirty="0"/>
              <a:t>. </a:t>
            </a:r>
            <a:r>
              <a:rPr lang="hr-HR" sz="1300" i="1" dirty="0" smtClean="0"/>
              <a:t>Izazovi u implementaciji i ključne lekcije</a:t>
            </a:r>
            <a:r>
              <a:rPr lang="en-GB" sz="1300" i="1" dirty="0" smtClean="0"/>
              <a:t> </a:t>
            </a:r>
            <a:endParaRPr lang="en-GB" sz="1300" i="1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647975"/>
              </p:ext>
            </p:extLst>
          </p:nvPr>
        </p:nvGraphicFramePr>
        <p:xfrm>
          <a:off x="332037" y="904875"/>
          <a:ext cx="8418526" cy="530629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927945"/>
                <a:gridCol w="477679"/>
                <a:gridCol w="4012902"/>
              </a:tblGrid>
              <a:tr h="1261942">
                <a:tc gridSpan="3">
                  <a:txBody>
                    <a:bodyPr/>
                    <a:lstStyle/>
                    <a:p>
                      <a:pPr marL="0" marR="0" indent="0" algn="just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100" b="0" i="1" u="none" baseline="0" dirty="0" smtClean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4768">
                <a:tc>
                  <a:txBody>
                    <a:bodyPr/>
                    <a:lstStyle/>
                    <a:p>
                      <a:pPr marL="0" marR="0" indent="0" algn="ctr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i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Izazovi i mogućnosti</a:t>
                      </a:r>
                      <a:r>
                        <a:rPr lang="hr-HR" sz="1200" b="1" i="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implementacije</a:t>
                      </a:r>
                      <a:r>
                        <a:rPr lang="en-GB" sz="1200" b="1" i="0" baseline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en-GB" sz="1200" b="1" i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endParaRPr lang="en-GB" sz="1200" i="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i="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r-HR" sz="1200" b="1" i="0" dirty="0" smtClean="0">
                          <a:solidFill>
                            <a:schemeClr val="accent1"/>
                          </a:solidFill>
                          <a:latin typeface="Franklin Gothic Book" panose="020B0503020102020204" pitchFamily="34" charset="0"/>
                        </a:rPr>
                        <a:t>ljučne lekcije</a:t>
                      </a:r>
                      <a:endParaRPr lang="en-GB" sz="1200" i="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70028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Složena poslovna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klima, slaba vladavina zakona i nedosljedno opredjeljenje za reforme </a:t>
                      </a:r>
                      <a:r>
                        <a:rPr lang="hr-HR" sz="1100" b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ometaju napredak.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Proces privatizacije u Federaciji praktično u zastoju.</a:t>
                      </a:r>
                      <a:endParaRPr lang="en-GB" sz="1100" b="0" baseline="0" dirty="0" smtClean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indent="-171450" algn="l"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100" b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Korporativni sektor slabo razvijen, limitiran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nedostatkom stručnih vještina i slabim korporativnim upravljanjem</a:t>
                      </a:r>
                      <a:r>
                        <a:rPr lang="en-GB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  <a:endParaRPr lang="en-GB" sz="1100" b="0" dirty="0" smtClean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Bankarski sektor likvidan sa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niskim rizikom, nivo nekvalitetne aktive (</a:t>
                      </a:r>
                      <a:r>
                        <a:rPr lang="en-GB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NPL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) je smanjen ali i </a:t>
                      </a:r>
                      <a:r>
                        <a:rPr lang="hr-HR" sz="1100" b="0" kern="120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dalje značajan, što smanjuje interes</a:t>
                      </a:r>
                      <a:r>
                        <a:rPr lang="hr-HR" sz="1100" b="0" kern="12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za segment generičkih ponuda za SME-ove</a:t>
                      </a:r>
                      <a:r>
                        <a:rPr lang="en-GB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Reform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e u cestovnom sektoru doživjele zastoj zbog otkazivanja pilot projekta PPP-a; postignut napredak u regionalnim interkonekcijama električne energije.</a:t>
                      </a:r>
                      <a:endParaRPr lang="en-GB" sz="1100" b="0" baseline="0" dirty="0" smtClean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indent="-171450" algn="l"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Politički rizik, kompleksna struktura vlasti i slabi regulatorni okviri ometaju direktna strana ulaganja</a:t>
                      </a:r>
                      <a:r>
                        <a:rPr lang="en-GB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 </a:t>
                      </a:r>
                    </a:p>
                    <a:p>
                      <a:pPr marL="171450" indent="-171450" algn="l"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Provedba strategije osjetljiva na vanjske potrese, npr. poplave</a:t>
                      </a:r>
                    </a:p>
                    <a:p>
                      <a:pPr marL="171450" indent="-171450" algn="l"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Vladina Reformska agenda, I</a:t>
                      </a:r>
                      <a:r>
                        <a:rPr lang="en-GB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MF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-ov</a:t>
                      </a:r>
                      <a:r>
                        <a:rPr lang="en-GB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program i izgledi za članstvo u EU stvaraju poticaj za ubrzavanje reformi.</a:t>
                      </a:r>
                      <a:r>
                        <a:rPr lang="en-GB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 </a:t>
                      </a:r>
                    </a:p>
                    <a:p>
                      <a:pPr marL="171450" indent="-171450" algn="l"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Snažno koordiniranje sa vlastima i IFI u davanju prioriteta investicionim projektima </a:t>
                      </a:r>
                      <a:r>
                        <a:rPr lang="en-GB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r-HR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posebno u sektorima transporta i energetike</a:t>
                      </a:r>
                      <a:r>
                        <a:rPr lang="en-GB" sz="1100" b="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).</a:t>
                      </a:r>
                      <a:endParaRPr lang="en-GB" sz="1100" b="0" dirty="0" smtClean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T="18000" marB="180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endParaRPr lang="en-GB" sz="1100" dirty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T="18000" marB="18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Značajna privatizacija, iako bi bila snažan omogućavajući faktor, </a:t>
                      </a:r>
                      <a:r>
                        <a:rPr lang="hr-BA" sz="1100" noProof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vjerovatno</a:t>
                      </a:r>
                      <a:r>
                        <a:rPr lang="en-US" sz="110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r-HR" sz="110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će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r-HR" sz="110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u </a:t>
                      </a:r>
                      <a:r>
                        <a:rPr lang="hr-HR" sz="110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kratkoročnom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periodu 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ostati </a:t>
                      </a:r>
                      <a:r>
                        <a:rPr lang="hr-BA" sz="1100" baseline="0" noProof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samo</a:t>
                      </a:r>
                      <a:r>
                        <a:rPr lang="en-US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r-HR" sz="110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otencijalni 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najbolji scenarij. Samo uporno zalaganje i čvrst međunarodni pritisak u dogovoru sa drugim ključnim akterima u kombinaciji sa povećanom unutarnjom potrebom mogu dovesti do realizacije tog cilja.</a:t>
                      </a:r>
                      <a:endParaRPr lang="en-GB" sz="1100" baseline="0" dirty="0" smtClean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lvl="0" indent="-171450" algn="l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Saradnja sa pažljivo odabranim SME-ima koji imaju šansu za razvoj kroz pažljivo pripremljenu kombinaciju 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ASB 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savjetodavnih usluga i kasnijih investicija, će imati demonstracioni efekt.</a:t>
                      </a:r>
                      <a:endParaRPr lang="en-GB" sz="1100" baseline="0" dirty="0" smtClean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lvl="0" indent="-171450" algn="l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Pružanje pažljivo usmjerenih kreditnih programa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(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npr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 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Žene u </a:t>
                      </a:r>
                      <a:r>
                        <a:rPr lang="en-US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b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iznisu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)</a:t>
                      </a: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 može biti dobro u okruženju koje je nesklono riziku</a:t>
                      </a:r>
                      <a:r>
                        <a:rPr lang="en-US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  <a:endParaRPr lang="en-GB" sz="1100" baseline="0" dirty="0" smtClean="0">
                        <a:solidFill>
                          <a:schemeClr val="accent6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171450" marR="0" lvl="0" indent="-171450" algn="l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Projekti regionalnog povezivanja koji prolaze kroz BiH mogu se iskoristiti za povećanje angažmana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 </a:t>
                      </a:r>
                    </a:p>
                    <a:p>
                      <a:pPr marL="171450" marR="0" lvl="0" indent="-171450" algn="l" defTabSz="1006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r-HR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Nekomercijalnim komunalnim preduzećima koja proizvode gubitke može se pomoći da uvedu tarife koje mogu pokriti troškove i da poboljšaju operativnu efikasnost, ukoliko postoji lokalna politička volja</a:t>
                      </a:r>
                      <a:r>
                        <a:rPr lang="en-GB" sz="1100" baseline="0" dirty="0" smtClean="0">
                          <a:solidFill>
                            <a:schemeClr val="accent6"/>
                          </a:solidFill>
                          <a:latin typeface="Franklin Gothic Book" panose="020B0503020102020204" pitchFamily="34" charset="0"/>
                        </a:rPr>
                        <a:t>.</a:t>
                      </a:r>
                    </a:p>
                  </a:txBody>
                  <a:tcPr marT="18000" marB="180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" name="Isosceles Triangle 20"/>
          <p:cNvSpPr/>
          <p:nvPr/>
        </p:nvSpPr>
        <p:spPr>
          <a:xfrm rot="5400000">
            <a:off x="3678196" y="4112574"/>
            <a:ext cx="1724856" cy="200549"/>
          </a:xfrm>
          <a:prstGeom prst="triangl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sz="1000" dirty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28188" y="1"/>
            <a:ext cx="6758880" cy="693737"/>
          </a:xfrm>
        </p:spPr>
        <p:txBody>
          <a:bodyPr>
            <a:normAutofit/>
          </a:bodyPr>
          <a:lstStyle/>
          <a:p>
            <a:r>
              <a:rPr lang="en-GB" sz="2400" b="1" dirty="0"/>
              <a:t>1. </a:t>
            </a:r>
            <a:r>
              <a:rPr lang="hr-BA" sz="2400" b="1" dirty="0" smtClean="0"/>
              <a:t>Implementa</a:t>
            </a:r>
            <a:r>
              <a:rPr lang="hr-HR" sz="2400" b="1" dirty="0" smtClean="0"/>
              <a:t>cija prethodne strategije</a:t>
            </a:r>
            <a:r>
              <a:rPr lang="en-GB" sz="2400" b="1" dirty="0" smtClean="0"/>
              <a:t> – 2014-2016 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32037" y="953972"/>
            <a:ext cx="8418526" cy="93871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 defTabSz="1006480">
              <a:defRPr/>
            </a:pPr>
            <a:r>
              <a:rPr lang="hr-HR" sz="1100" b="1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Kontekst implementacije</a:t>
            </a:r>
            <a:r>
              <a:rPr lang="en-GB" sz="1100" b="1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: 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Tranzicija ograničena zbog složenosti ustavne strukture</a:t>
            </a:r>
            <a:r>
              <a:rPr lang="en-GB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.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 Postignut napredak u reformama u oba entiteta </a:t>
            </a:r>
            <a:r>
              <a:rPr lang="en-GB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(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nova legislativa je 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poboljšala fleksibilnost tržišta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rada, 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a usvojeni su i novi zakoni o stečaju</a:t>
            </a:r>
            <a:r>
              <a:rPr lang="en-GB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)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.</a:t>
            </a:r>
            <a:r>
              <a:rPr lang="en-GB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 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Privatizacija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SOE-a 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još uvijek zaostaje, a komplicirana poslovna klima ometa aktivnosti SME-a.  Veliki regionalni projekti razvoja transportne infrastrukture </a:t>
            </a:r>
            <a:r>
              <a:rPr lang="en-GB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(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posebno autoceste na Koridoru Vc</a:t>
            </a:r>
            <a:r>
              <a:rPr lang="en-GB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)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 dijelom služili kao protuteža štetama od poplava 2014 godine. </a:t>
            </a:r>
            <a:r>
              <a:rPr lang="hr-HR" sz="1100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Banka je sarađivala </a:t>
            </a:r>
            <a:r>
              <a:rPr lang="hr-HR" sz="1100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sa reformski-orijentiranim lokalnim vladama na komercijalizaciji komunalnih preduzeća i pokrenula ciljane programe za podršku SME-a.</a:t>
            </a:r>
            <a:endParaRPr lang="en-GB" sz="1100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54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>
                <a:solidFill>
                  <a:srgbClr val="00539B"/>
                </a:solidFill>
              </a:rPr>
              <a:pPr/>
              <a:t>9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515" y="546399"/>
            <a:ext cx="6337300" cy="29238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300" b="1" i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2.1 . Ma</a:t>
            </a:r>
            <a:r>
              <a:rPr lang="hr-HR" sz="1300" b="1" i="1" dirty="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t>kroekonomski kontekst i izgledi za period obuhvaćen strategijom</a:t>
            </a:r>
            <a:endParaRPr lang="en-GB" sz="1300" b="1" i="1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65944" y="1540110"/>
            <a:ext cx="4917694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Ekonomija otporna na unutarnje i vanjske potrese, ali je rast spor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hr-HR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algn="just">
              <a:spcAft>
                <a:spcPts val="0"/>
              </a:spcAft>
              <a:buClr>
                <a:schemeClr val="accent6"/>
              </a:buClr>
            </a:pPr>
            <a:endParaRPr lang="en-GB" sz="800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Potpuno usklađivanje sa životnim standardima 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EU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-a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daleka perspektiva, jer je trenutno BDP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per capita (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uz prilagodbu sa 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K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P) </a:t>
            </a:r>
            <a:r>
              <a:rPr lang="hr-BA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samo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 30% EU 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prosjeka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hr-HR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algn="just">
              <a:spcAft>
                <a:spcPts val="0"/>
              </a:spcAft>
              <a:buClr>
                <a:schemeClr val="accent6"/>
              </a:buClr>
            </a:pPr>
            <a:endParaRPr lang="en-GB" sz="8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Ekonomija raznovrsna i visoko produktivna u odnosu na regionalne standarde, što je odraz industrijske prošlosti BiH, ali izvozu nedostaje sofisticiranost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hr-HR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algn="just">
              <a:spcAft>
                <a:spcPts val="0"/>
              </a:spcAft>
              <a:buClr>
                <a:schemeClr val="accent6"/>
              </a:buClr>
            </a:pPr>
            <a:endParaRPr lang="en-GB" sz="8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SME-ovi su dominantni u ekonomiji, ali je okruženje za mala preduzeća teško, mnoga preduzeća nemaju pristup financiranju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hr-HR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algn="just">
              <a:spcAft>
                <a:spcPts val="0"/>
              </a:spcAft>
              <a:buClr>
                <a:schemeClr val="accent6"/>
              </a:buClr>
            </a:pPr>
            <a:endParaRPr lang="en-GB" sz="8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Rast B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DP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-a procijenjen na oko 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2.0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% u 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2016, 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potaknut je velikim projektima u sektorima transporta 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(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autocesta na Koridoru </a:t>
            </a:r>
            <a:r>
              <a:rPr lang="en-GB" dirty="0" err="1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Vc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) 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i energetike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 </a:t>
            </a:r>
            <a:endParaRPr lang="hr-HR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algn="just">
              <a:spcAft>
                <a:spcPts val="0"/>
              </a:spcAft>
              <a:buClr>
                <a:schemeClr val="accent6"/>
              </a:buClr>
            </a:pPr>
            <a:endParaRPr lang="hr-HR" sz="8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U kratkoročnom periodu se očekuje dalji godišnji rast od oko 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3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%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</a:t>
            </a:r>
            <a:endParaRPr lang="hr-HR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algn="just">
              <a:spcAft>
                <a:spcPts val="0"/>
              </a:spcAft>
              <a:buClr>
                <a:schemeClr val="accent6"/>
              </a:buClr>
            </a:pPr>
            <a:endParaRPr lang="en-GB" sz="800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Srednjeročni izgledi za rast mogu se poboljšati ukoliko bude implementirana </a:t>
            </a:r>
            <a:r>
              <a:rPr lang="hr-HR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vladina </a:t>
            </a: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Reformska agenda. </a:t>
            </a:r>
          </a:p>
          <a:p>
            <a:pPr algn="just">
              <a:spcAft>
                <a:spcPts val="0"/>
              </a:spcAft>
              <a:buClr>
                <a:schemeClr val="accent6"/>
              </a:buClr>
            </a:pPr>
            <a:endParaRPr lang="hr-HR" sz="800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Privatizacija kao potencijalni katalizator za dalje reforme.</a:t>
            </a:r>
          </a:p>
          <a:p>
            <a:pPr algn="just">
              <a:spcAft>
                <a:spcPts val="0"/>
              </a:spcAft>
              <a:buClr>
                <a:schemeClr val="accent6"/>
              </a:buClr>
            </a:pPr>
            <a:endParaRPr lang="hr-HR" sz="800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Napredak u približavanju EU bi povećao rast.</a:t>
            </a:r>
          </a:p>
          <a:p>
            <a:pPr algn="just">
              <a:spcAft>
                <a:spcPts val="0"/>
              </a:spcAft>
              <a:buClr>
                <a:schemeClr val="accent6"/>
              </a:buClr>
            </a:pPr>
            <a:endParaRPr lang="en-GB" sz="800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hr-HR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Ekonomija ranjiva zbog političke nesigurnosti, ekonomskog usporavanja u Eurozoni, i kašnjenja u implementaciji IMF-ovog programa</a:t>
            </a:r>
            <a:r>
              <a:rPr lang="en-GB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.  </a:t>
            </a:r>
          </a:p>
          <a:p>
            <a:pPr marL="34290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GB" sz="900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28188" y="1"/>
            <a:ext cx="6758880" cy="693737"/>
          </a:xfrm>
        </p:spPr>
        <p:txBody>
          <a:bodyPr>
            <a:normAutofit/>
          </a:bodyPr>
          <a:lstStyle/>
          <a:p>
            <a:r>
              <a:rPr lang="en-GB" sz="2400" b="1" dirty="0"/>
              <a:t>2</a:t>
            </a:r>
            <a:r>
              <a:rPr lang="en-GB" sz="2400" b="1" dirty="0" smtClean="0"/>
              <a:t>. E</a:t>
            </a:r>
            <a:r>
              <a:rPr lang="hr-HR" sz="2400" b="1" dirty="0" smtClean="0"/>
              <a:t>konomski kontekst</a:t>
            </a:r>
            <a:endParaRPr lang="en-GB" sz="24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378235"/>
              </p:ext>
            </p:extLst>
          </p:nvPr>
        </p:nvGraphicFramePr>
        <p:xfrm>
          <a:off x="410228" y="1612465"/>
          <a:ext cx="3455715" cy="443102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{3B4B98B0-60AC-42C2-AFA5-B58CD77FA1E5}</a:tableStyleId>
              </a:tblPr>
              <a:tblGrid>
                <a:gridCol w="1277720"/>
                <a:gridCol w="387356"/>
                <a:gridCol w="469567"/>
                <a:gridCol w="438638"/>
                <a:gridCol w="441217"/>
                <a:gridCol w="441217"/>
              </a:tblGrid>
              <a:tr h="192277"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B</a:t>
                      </a:r>
                      <a:r>
                        <a:rPr lang="en-US" sz="100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i</a:t>
                      </a:r>
                      <a:r>
                        <a:rPr lang="hr-BA" sz="100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H glavni</a:t>
                      </a:r>
                      <a:r>
                        <a:rPr lang="hr-BA" sz="1000" baseline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 makroekonomski pokazatelji</a:t>
                      </a:r>
                      <a:endParaRPr lang="hr-BA" sz="1000" noProof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724" marR="77724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>
                    <a:noFill/>
                  </a:tcPr>
                </a:tc>
              </a:tr>
              <a:tr h="1922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2012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2013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2014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2015 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2016*</a:t>
                      </a:r>
                      <a:endParaRPr lang="en-GB" sz="1000" b="1" i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</a:tr>
              <a:tr h="1922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Rast BDP-a (% g-n-g)</a:t>
                      </a:r>
                      <a:endParaRPr lang="hr-BA" sz="1000" b="0" noProof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-0.9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2.4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1.1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3.0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2.0</a:t>
                      </a:r>
                      <a:endParaRPr lang="en-GB" sz="1000" b="1" i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</a:tr>
              <a:tr h="1922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CPI inflacija (%</a:t>
                      </a:r>
                      <a:r>
                        <a:rPr lang="hr-BA" sz="1000" b="0" baseline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 prosjek</a:t>
                      </a: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)</a:t>
                      </a:r>
                      <a:endParaRPr lang="hr-BA" sz="1000" b="0" noProof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2.1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0.1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-0.9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-1.0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-1.1</a:t>
                      </a:r>
                      <a:endParaRPr lang="en-GB" sz="1000" b="1" i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</a:tr>
              <a:tr h="3874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Vladin bilans (% BDP-a)</a:t>
                      </a:r>
                      <a:endParaRPr lang="hr-BA" sz="1000" b="0" noProof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-2.7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-1.9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-2.9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-0.2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0.0</a:t>
                      </a:r>
                      <a:endParaRPr lang="en-GB" sz="1000" b="1" i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</a:tr>
              <a:tr h="3874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Bilans</a:t>
                      </a:r>
                      <a:r>
                        <a:rPr lang="hr-BA" sz="1000" b="0" baseline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 tekućeg računa </a:t>
                      </a: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(% BDP-a)</a:t>
                      </a:r>
                      <a:endParaRPr lang="hr-BA" sz="1000" b="0" noProof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-8.7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-5.3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-7.4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-5.7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-5.6</a:t>
                      </a:r>
                      <a:endParaRPr lang="en-GB" sz="1000" b="1" i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</a:tr>
              <a:tr h="1922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Neto</a:t>
                      </a:r>
                      <a:r>
                        <a:rPr lang="hr-BA" sz="1000" b="0" baseline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FDI (% BDP-a)</a:t>
                      </a:r>
                      <a:endParaRPr lang="hr-BA" sz="1000" b="0" noProof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1.9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1.4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2.6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1.4</a:t>
                      </a:r>
                      <a:endParaRPr lang="en-GB" sz="1000" b="0" kern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2.2</a:t>
                      </a:r>
                      <a:endParaRPr lang="en-GB" sz="1000" b="1" i="0" kern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</a:tr>
              <a:tr h="3874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Vanjski dug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(% BDP-a)</a:t>
                      </a:r>
                      <a:endParaRPr lang="hr-BA" sz="1000" b="0" noProof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62.7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61.7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63.7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63.7</a:t>
                      </a:r>
                      <a:endParaRPr lang="en-GB" sz="1000" b="0" kern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0" kern="12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63.3</a:t>
                      </a:r>
                      <a:endParaRPr lang="en-GB" sz="1000" b="1" i="0" kern="12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</a:tr>
              <a:tr h="3874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Bruto rezerve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(% BDP-a)</a:t>
                      </a:r>
                      <a:endParaRPr lang="hr-BA" sz="1000" b="0" noProof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24.8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26.4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28.7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33.3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30.5</a:t>
                      </a:r>
                      <a:endParaRPr lang="en-GB" sz="1000" b="1" i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</a:tr>
              <a:tr h="3874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Ukupna ulaganja i</a:t>
                      </a:r>
                      <a:r>
                        <a:rPr lang="hr-BA" sz="1000" b="0" baseline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 BDP</a:t>
                      </a: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 (% BDP-a)</a:t>
                      </a:r>
                      <a:endParaRPr lang="hr-BA" sz="1000" b="0" noProof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17.4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16.7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18.6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16.0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0" dirty="0" err="1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n.a</a:t>
                      </a:r>
                      <a:r>
                        <a:rPr lang="en-US" sz="1000" b="1" i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.</a:t>
                      </a:r>
                      <a:endParaRPr lang="en-GB" sz="1000" b="1" i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</a:tr>
              <a:tr h="3874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Opći vladin bruto dug (% BDP-a)</a:t>
                      </a:r>
                      <a:endParaRPr lang="hr-BA" sz="1000" b="0" noProof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44.3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43.5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44.0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44.7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44.2</a:t>
                      </a:r>
                      <a:endParaRPr lang="en-GB" sz="1000" b="1" i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</a:tr>
              <a:tr h="3874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Krediti privatnom sektoru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(% BDP-a)</a:t>
                      </a:r>
                      <a:endParaRPr lang="hr-BA" sz="1000" b="0" noProof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56.3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56.6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56.4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54.9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55.5</a:t>
                      </a:r>
                      <a:endParaRPr lang="en-GB" sz="1000" b="1" i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</a:tr>
              <a:tr h="3874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BA" sz="1000" b="0" noProof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Nezaposlenost(%)</a:t>
                      </a:r>
                    </a:p>
                  </a:txBody>
                  <a:tcPr marL="7200" marR="72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28.0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27.5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27.5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27.7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25.4</a:t>
                      </a:r>
                      <a:endParaRPr lang="en-GB" sz="1000" b="1" i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>
                    <a:noFill/>
                  </a:tcPr>
                </a:tc>
              </a:tr>
              <a:tr h="2314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Nominal</a:t>
                      </a:r>
                      <a:r>
                        <a:rPr lang="hr-HR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ni</a:t>
                      </a:r>
                      <a:r>
                        <a:rPr lang="hr-HR" sz="1000" b="0" baseline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 BD</a:t>
                      </a:r>
                      <a:r>
                        <a:rPr lang="en-GB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P (€ </a:t>
                      </a:r>
                      <a:r>
                        <a:rPr lang="hr-HR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ml</a:t>
                      </a:r>
                      <a:r>
                        <a:rPr lang="en-GB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</a:rPr>
                        <a:t>)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200" marR="72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14.1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14.4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14.4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15.1</a:t>
                      </a:r>
                      <a:endParaRPr lang="en-GB" sz="1000" b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0" dirty="0" smtClean="0">
                          <a:solidFill>
                            <a:schemeClr val="accent6"/>
                          </a:solidFill>
                          <a:effectLst/>
                          <a:latin typeface="Franklin Gothic Book" panose="020B0503020102020204" pitchFamily="34" charset="0"/>
                          <a:ea typeface="Calibri"/>
                          <a:cs typeface="Times New Roman"/>
                        </a:rPr>
                        <a:t>15.3</a:t>
                      </a:r>
                      <a:endParaRPr lang="en-GB" sz="1000" b="1" i="0" dirty="0">
                        <a:solidFill>
                          <a:schemeClr val="accent6"/>
                        </a:solidFill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18000" marR="18000" marT="0" marB="0" anchor="ctr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96765" y="6566286"/>
            <a:ext cx="80824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800" i="1" dirty="0" smtClean="0">
                <a:solidFill>
                  <a:schemeClr val="accent6"/>
                </a:solidFill>
                <a:latin typeface="+mn-lt"/>
              </a:rPr>
              <a:t>Izvori</a:t>
            </a:r>
            <a:r>
              <a:rPr lang="en-GB" sz="800" i="1" dirty="0" smtClean="0">
                <a:solidFill>
                  <a:schemeClr val="accent6"/>
                </a:solidFill>
                <a:latin typeface="+mn-lt"/>
              </a:rPr>
              <a:t>: </a:t>
            </a:r>
            <a:r>
              <a:rPr lang="hr-HR" sz="800" i="1" dirty="0" smtClean="0">
                <a:solidFill>
                  <a:schemeClr val="accent6"/>
                </a:solidFill>
                <a:latin typeface="+mn-lt"/>
              </a:rPr>
              <a:t>EBRD-ove regionalne ekonomske prognoze, IMF statistika, BiH</a:t>
            </a:r>
            <a:r>
              <a:rPr lang="en-GB" sz="800" i="1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hr-HR" sz="800" i="1" dirty="0" smtClean="0">
                <a:solidFill>
                  <a:schemeClr val="accent6"/>
                </a:solidFill>
                <a:latin typeface="+mn-lt"/>
              </a:rPr>
              <a:t>Agencija za statistiku. </a:t>
            </a:r>
            <a:r>
              <a:rPr lang="en-GB" sz="800" i="1" dirty="0" smtClean="0">
                <a:solidFill>
                  <a:schemeClr val="accent6"/>
                </a:solidFill>
                <a:latin typeface="+mn-lt"/>
              </a:rPr>
              <a:t>*</a:t>
            </a:r>
            <a:r>
              <a:rPr lang="hr-HR" sz="800" i="1" dirty="0" smtClean="0">
                <a:solidFill>
                  <a:schemeClr val="accent6"/>
                </a:solidFill>
                <a:latin typeface="+mn-lt"/>
              </a:rPr>
              <a:t>Procjena, moguće promjene nakon  dobijanja konačnih podataka za 2016</a:t>
            </a:r>
            <a:endParaRPr lang="en-GB" sz="800" i="1" dirty="0" smtClean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0228" y="866425"/>
            <a:ext cx="81146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average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42241" y="866425"/>
            <a:ext cx="8641397" cy="67368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761" tIns="49233" rIns="38761" bIns="49233" rtlCol="0" anchor="ctr"/>
          <a:lstStyle/>
          <a:p>
            <a:pPr algn="ctr" defTabSz="984608"/>
            <a:r>
              <a:rPr lang="hr-HR" sz="16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Ekonomija je bila relativno otporna tokom proteklih 15 godina, ali je njen rast bio ispod regionalnog prosjeka.</a:t>
            </a:r>
            <a:r>
              <a:rPr lang="en-GB" sz="1600" b="1" dirty="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 </a:t>
            </a:r>
            <a:endParaRPr lang="en-GB" sz="1600" b="1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66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heme/theme1.xml><?xml version="1.0" encoding="utf-8"?>
<a:theme xmlns:a="http://schemas.openxmlformats.org/drawingml/2006/main" name="template-english-4.3">
  <a:themeElements>
    <a:clrScheme name="EBRD colours">
      <a:dk1>
        <a:srgbClr val="58595B"/>
      </a:dk1>
      <a:lt1>
        <a:srgbClr val="FFFFFF"/>
      </a:lt1>
      <a:dk2>
        <a:srgbClr val="0079C1"/>
      </a:dk2>
      <a:lt2>
        <a:srgbClr val="7EA6D7"/>
      </a:lt2>
      <a:accent1>
        <a:srgbClr val="00539B"/>
      </a:accent1>
      <a:accent2>
        <a:srgbClr val="00AE9E"/>
      </a:accent2>
      <a:accent3>
        <a:srgbClr val="0079C1"/>
      </a:accent3>
      <a:accent4>
        <a:srgbClr val="7EA6D7"/>
      </a:accent4>
      <a:accent5>
        <a:srgbClr val="00747A"/>
      </a:accent5>
      <a:accent6>
        <a:srgbClr val="000000"/>
      </a:accent6>
      <a:hlink>
        <a:srgbClr val="00539B"/>
      </a:hlink>
      <a:folHlink>
        <a:srgbClr val="0079C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t"/>
      <a:lstStyle>
        <a:defPPr>
          <a:spcAft>
            <a:spcPts val="600"/>
          </a:spcAft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plate-english-4.3">
  <a:themeElements>
    <a:clrScheme name="EBRD colours">
      <a:dk1>
        <a:srgbClr val="58595B"/>
      </a:dk1>
      <a:lt1>
        <a:srgbClr val="FFFFFF"/>
      </a:lt1>
      <a:dk2>
        <a:srgbClr val="0079C1"/>
      </a:dk2>
      <a:lt2>
        <a:srgbClr val="7EA6D7"/>
      </a:lt2>
      <a:accent1>
        <a:srgbClr val="00539B"/>
      </a:accent1>
      <a:accent2>
        <a:srgbClr val="00AE9E"/>
      </a:accent2>
      <a:accent3>
        <a:srgbClr val="0079C1"/>
      </a:accent3>
      <a:accent4>
        <a:srgbClr val="7EA6D7"/>
      </a:accent4>
      <a:accent5>
        <a:srgbClr val="00747A"/>
      </a:accent5>
      <a:accent6>
        <a:srgbClr val="000000"/>
      </a:accent6>
      <a:hlink>
        <a:srgbClr val="00539B"/>
      </a:hlink>
      <a:folHlink>
        <a:srgbClr val="0079C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t"/>
      <a:lstStyle>
        <a:defPPr>
          <a:spcAft>
            <a:spcPts val="600"/>
          </a:spcAft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template-english-4.3">
  <a:themeElements>
    <a:clrScheme name="EBRD colours">
      <a:dk1>
        <a:srgbClr val="58595B"/>
      </a:dk1>
      <a:lt1>
        <a:srgbClr val="FFFFFF"/>
      </a:lt1>
      <a:dk2>
        <a:srgbClr val="0079C1"/>
      </a:dk2>
      <a:lt2>
        <a:srgbClr val="7EA6D7"/>
      </a:lt2>
      <a:accent1>
        <a:srgbClr val="00539B"/>
      </a:accent1>
      <a:accent2>
        <a:srgbClr val="00AE9E"/>
      </a:accent2>
      <a:accent3>
        <a:srgbClr val="0079C1"/>
      </a:accent3>
      <a:accent4>
        <a:srgbClr val="7EA6D7"/>
      </a:accent4>
      <a:accent5>
        <a:srgbClr val="00747A"/>
      </a:accent5>
      <a:accent6>
        <a:srgbClr val="000000"/>
      </a:accent6>
      <a:hlink>
        <a:srgbClr val="00539B"/>
      </a:hlink>
      <a:folHlink>
        <a:srgbClr val="0079C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t"/>
      <a:lstStyle>
        <a:defPPr>
          <a:spcAft>
            <a:spcPts val="600"/>
          </a:spcAft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template-english-4.3">
  <a:themeElements>
    <a:clrScheme name="EBRD colours">
      <a:dk1>
        <a:srgbClr val="58595B"/>
      </a:dk1>
      <a:lt1>
        <a:srgbClr val="FFFFFF"/>
      </a:lt1>
      <a:dk2>
        <a:srgbClr val="0079C1"/>
      </a:dk2>
      <a:lt2>
        <a:srgbClr val="7EA6D7"/>
      </a:lt2>
      <a:accent1>
        <a:srgbClr val="00539B"/>
      </a:accent1>
      <a:accent2>
        <a:srgbClr val="00AE9E"/>
      </a:accent2>
      <a:accent3>
        <a:srgbClr val="0079C1"/>
      </a:accent3>
      <a:accent4>
        <a:srgbClr val="7EA6D7"/>
      </a:accent4>
      <a:accent5>
        <a:srgbClr val="00747A"/>
      </a:accent5>
      <a:accent6>
        <a:srgbClr val="000000"/>
      </a:accent6>
      <a:hlink>
        <a:srgbClr val="00539B"/>
      </a:hlink>
      <a:folHlink>
        <a:srgbClr val="0079C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t"/>
      <a:lstStyle>
        <a:defPPr>
          <a:spcAft>
            <a:spcPts val="600"/>
          </a:spcAft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4_template-english-4.3">
  <a:themeElements>
    <a:clrScheme name="EBRD colours">
      <a:dk1>
        <a:srgbClr val="58595B"/>
      </a:dk1>
      <a:lt1>
        <a:srgbClr val="FFFFFF"/>
      </a:lt1>
      <a:dk2>
        <a:srgbClr val="0079C1"/>
      </a:dk2>
      <a:lt2>
        <a:srgbClr val="7EA6D7"/>
      </a:lt2>
      <a:accent1>
        <a:srgbClr val="00539B"/>
      </a:accent1>
      <a:accent2>
        <a:srgbClr val="00AE9E"/>
      </a:accent2>
      <a:accent3>
        <a:srgbClr val="0079C1"/>
      </a:accent3>
      <a:accent4>
        <a:srgbClr val="7EA6D7"/>
      </a:accent4>
      <a:accent5>
        <a:srgbClr val="00747A"/>
      </a:accent5>
      <a:accent6>
        <a:srgbClr val="000000"/>
      </a:accent6>
      <a:hlink>
        <a:srgbClr val="00539B"/>
      </a:hlink>
      <a:folHlink>
        <a:srgbClr val="0079C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t"/>
      <a:lstStyle>
        <a:defPPr>
          <a:spcAft>
            <a:spcPts val="600"/>
          </a:spcAft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5_template-english-4.3">
  <a:themeElements>
    <a:clrScheme name="EBRD colours">
      <a:dk1>
        <a:srgbClr val="58595B"/>
      </a:dk1>
      <a:lt1>
        <a:srgbClr val="FFFFFF"/>
      </a:lt1>
      <a:dk2>
        <a:srgbClr val="0079C1"/>
      </a:dk2>
      <a:lt2>
        <a:srgbClr val="7EA6D7"/>
      </a:lt2>
      <a:accent1>
        <a:srgbClr val="00539B"/>
      </a:accent1>
      <a:accent2>
        <a:srgbClr val="00AE9E"/>
      </a:accent2>
      <a:accent3>
        <a:srgbClr val="0079C1"/>
      </a:accent3>
      <a:accent4>
        <a:srgbClr val="7EA6D7"/>
      </a:accent4>
      <a:accent5>
        <a:srgbClr val="00747A"/>
      </a:accent5>
      <a:accent6>
        <a:srgbClr val="000000"/>
      </a:accent6>
      <a:hlink>
        <a:srgbClr val="00539B"/>
      </a:hlink>
      <a:folHlink>
        <a:srgbClr val="0079C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t"/>
      <a:lstStyle>
        <a:defPPr>
          <a:spcAft>
            <a:spcPts val="600"/>
          </a:spcAft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6_template-english-4.3">
  <a:themeElements>
    <a:clrScheme name="EBRD colours">
      <a:dk1>
        <a:srgbClr val="58595B"/>
      </a:dk1>
      <a:lt1>
        <a:srgbClr val="FFFFFF"/>
      </a:lt1>
      <a:dk2>
        <a:srgbClr val="0079C1"/>
      </a:dk2>
      <a:lt2>
        <a:srgbClr val="7EA6D7"/>
      </a:lt2>
      <a:accent1>
        <a:srgbClr val="00539B"/>
      </a:accent1>
      <a:accent2>
        <a:srgbClr val="00AE9E"/>
      </a:accent2>
      <a:accent3>
        <a:srgbClr val="0079C1"/>
      </a:accent3>
      <a:accent4>
        <a:srgbClr val="7EA6D7"/>
      </a:accent4>
      <a:accent5>
        <a:srgbClr val="00747A"/>
      </a:accent5>
      <a:accent6>
        <a:srgbClr val="000000"/>
      </a:accent6>
      <a:hlink>
        <a:srgbClr val="00539B"/>
      </a:hlink>
      <a:folHlink>
        <a:srgbClr val="0079C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t"/>
      <a:lstStyle>
        <a:defPPr>
          <a:spcAft>
            <a:spcPts val="600"/>
          </a:spcAft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7_template-english-4.3">
  <a:themeElements>
    <a:clrScheme name="EBRD colours">
      <a:dk1>
        <a:srgbClr val="58595B"/>
      </a:dk1>
      <a:lt1>
        <a:srgbClr val="FFFFFF"/>
      </a:lt1>
      <a:dk2>
        <a:srgbClr val="0079C1"/>
      </a:dk2>
      <a:lt2>
        <a:srgbClr val="7EA6D7"/>
      </a:lt2>
      <a:accent1>
        <a:srgbClr val="00539B"/>
      </a:accent1>
      <a:accent2>
        <a:srgbClr val="00AE9E"/>
      </a:accent2>
      <a:accent3>
        <a:srgbClr val="0079C1"/>
      </a:accent3>
      <a:accent4>
        <a:srgbClr val="7EA6D7"/>
      </a:accent4>
      <a:accent5>
        <a:srgbClr val="00747A"/>
      </a:accent5>
      <a:accent6>
        <a:srgbClr val="000000"/>
      </a:accent6>
      <a:hlink>
        <a:srgbClr val="00539B"/>
      </a:hlink>
      <a:folHlink>
        <a:srgbClr val="0079C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t"/>
      <a:lstStyle>
        <a:defPPr>
          <a:spcAft>
            <a:spcPts val="600"/>
          </a:spcAft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8_template-english-4.3">
  <a:themeElements>
    <a:clrScheme name="EBRD colours">
      <a:dk1>
        <a:srgbClr val="58595B"/>
      </a:dk1>
      <a:lt1>
        <a:srgbClr val="FFFFFF"/>
      </a:lt1>
      <a:dk2>
        <a:srgbClr val="0079C1"/>
      </a:dk2>
      <a:lt2>
        <a:srgbClr val="7EA6D7"/>
      </a:lt2>
      <a:accent1>
        <a:srgbClr val="00539B"/>
      </a:accent1>
      <a:accent2>
        <a:srgbClr val="00AE9E"/>
      </a:accent2>
      <a:accent3>
        <a:srgbClr val="0079C1"/>
      </a:accent3>
      <a:accent4>
        <a:srgbClr val="7EA6D7"/>
      </a:accent4>
      <a:accent5>
        <a:srgbClr val="00747A"/>
      </a:accent5>
      <a:accent6>
        <a:srgbClr val="000000"/>
      </a:accent6>
      <a:hlink>
        <a:srgbClr val="00539B"/>
      </a:hlink>
      <a:folHlink>
        <a:srgbClr val="0079C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t"/>
      <a:lstStyle>
        <a:defPPr>
          <a:spcAft>
            <a:spcPts val="600"/>
          </a:spcAft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1d45786f-a737-4735-8af6-df12fb6939a2">
  <element uid="id_classification_generalbusiness" value=""/>
  <element uid="214105f6-acd4-485a-afa0-a0b988f7534c" value=""/>
</sisl>
</file>

<file path=customXml/itemProps1.xml><?xml version="1.0" encoding="utf-8"?>
<ds:datastoreItem xmlns:ds="http://schemas.openxmlformats.org/officeDocument/2006/customXml" ds:itemID="{AB74DD56-3253-48BB-930F-129499C4DEE2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template-english-4.3</Template>
  <TotalTime>15797</TotalTime>
  <Words>11133</Words>
  <Application>Microsoft Office PowerPoint</Application>
  <PresentationFormat>On-screen Show (4:3)</PresentationFormat>
  <Paragraphs>893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template-english-4.3</vt:lpstr>
      <vt:lpstr>1_template-english-4.3</vt:lpstr>
      <vt:lpstr>2_template-english-4.3</vt:lpstr>
      <vt:lpstr>3_template-english-4.3</vt:lpstr>
      <vt:lpstr>4_template-english-4.3</vt:lpstr>
      <vt:lpstr>5_template-english-4.3</vt:lpstr>
      <vt:lpstr>6_template-english-4.3</vt:lpstr>
      <vt:lpstr>7_template-english-4.3</vt:lpstr>
      <vt:lpstr>8_template-english-4.3</vt:lpstr>
      <vt:lpstr>Strategija za Bosnu i Hercegovinu</vt:lpstr>
      <vt:lpstr>Strategija za Bosnu i Hercegovinu </vt:lpstr>
      <vt:lpstr>Sadržaj i glosar</vt:lpstr>
      <vt:lpstr>Strategija za Bosnu i Hercegovinu  - Izvršni sažetak</vt:lpstr>
      <vt:lpstr>Bosna i Hercegovina – EBRD sažetak</vt:lpstr>
      <vt:lpstr>1. Implementacija prethodne strategije – 2014-2016 </vt:lpstr>
      <vt:lpstr>1. Implementacija prethodne strategije – 2014-2016 </vt:lpstr>
      <vt:lpstr>1. Implementacija prethodne strategije – 2014-2016 </vt:lpstr>
      <vt:lpstr>2. Ekonomski kontekst</vt:lpstr>
      <vt:lpstr>2. Ekonomski kontest</vt:lpstr>
      <vt:lpstr>2. Ekonomski kontekst</vt:lpstr>
      <vt:lpstr>3. Prioriteti vlade i sudjelovanje zainteresiranih strana</vt:lpstr>
      <vt:lpstr>4. Definiranje prioriteta EBRD-ove strategije za BiH</vt:lpstr>
      <vt:lpstr>5. Okvir za rezultate strategije Omogućiti izgradnju kapaciteta i jačanje privatnog sektora, uz promoviranje komercijalizacije javnih komunalnih preduzeća, i podršku privatizaciji održivih preduzeća u državnom vlasništvu u cilju povećanja Konkurentnosti</vt:lpstr>
      <vt:lpstr>5. Okvir za rezultate strategije Podržati razvoj ključnih transportnih i energetskih prekograničnih veza sa ciljem promoviranja Integracije u regiju uz istovremeno povećavanje Otpornosti ekonomije</vt:lpstr>
      <vt:lpstr>5. Okvir za rezultate strategije Podržati energetsku efikasnost i proizvodnju energije iz obnovljivih izvora, te pomagati općinama u podizanju kvaliteta usluga radi promoviranja Zelene ekonomije</vt:lpstr>
      <vt:lpstr>6. Tabela komplementarnosti međunarodnih partnera u poslovnim oblastima EBRD-a </vt:lpstr>
      <vt:lpstr>7. Rizici u implementaciji i okolinske i socijalne implikacije</vt:lpstr>
      <vt:lpstr>8. Procjena sufinanciranja donatora</vt:lpstr>
      <vt:lpstr>PowerPoint Presentation</vt:lpstr>
      <vt:lpstr>Aneks – Politička procjena u kontekstu Člana 1</vt:lpstr>
      <vt:lpstr>Aneks – Politička procjena u kontekstu Člana 1</vt:lpstr>
      <vt:lpstr>Aneks – Politička procjena u kontekstu Člana 1</vt:lpstr>
      <vt:lpstr>Aneks – Politička procjena u kontekstu Člana 1</vt:lpstr>
      <vt:lpstr>Aneks – Politička procjena u kontekstu Člana 1</vt:lpstr>
      <vt:lpstr>Aneks – Politička procjena u kontekstu Člana 1</vt:lpstr>
      <vt:lpstr>Aneks – Politička procjena u kontekstu Člana 1</vt:lpstr>
      <vt:lpstr>Aneks – Politička procjena u kontekstu Člana 1</vt:lpstr>
    </vt:vector>
  </TitlesOfParts>
  <Manager>DenkC@ebrd.com</Manager>
  <Company>EBRD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Bosnia Herzegovina Country Strategy</dc:title>
  <dc:creator>weinstem@ebrd.com;FogliaF@ebrd.com;BrownI@ebrd.com;LevitinO@ebrd.com;SanfeyP@ebrd.com;MilatovJ@ebrd.com</dc:creator>
  <cp:keywords>[EBRD/OFFICIAL USE]</cp:keywords>
  <cp:lastModifiedBy>Linkes, Daria</cp:lastModifiedBy>
  <cp:revision>1111</cp:revision>
  <cp:lastPrinted>2017-07-11T14:31:14Z</cp:lastPrinted>
  <dcterms:created xsi:type="dcterms:W3CDTF">2016-07-25T14:40:55Z</dcterms:created>
  <dcterms:modified xsi:type="dcterms:W3CDTF">2017-07-12T09:13:10Z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d7b5fada-cd1f-4756-93ea-1bc381213ff3</vt:lpwstr>
  </property>
  <property fmtid="{D5CDD505-2E9C-101B-9397-08002B2CF9AE}" pid="3" name="bjSaver">
    <vt:lpwstr>+VyEgiTPZD3qRfLBjwXeeDHgZGrKM6Ez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policy="1d45786f-a737-4735-8af6-df12fb6939a2" xmlns="http://www.boldonjames.com/2008/01/sie/i</vt:lpwstr>
  </property>
  <property fmtid="{D5CDD505-2E9C-101B-9397-08002B2CF9AE}" pid="5" name="bjDocumentLabelXML-0">
    <vt:lpwstr>nternal/label"&gt;&lt;element uid="id_classification_generalbusiness" value="" /&gt;&lt;element uid="214105f6-acd4-485a-afa0-a0b988f7534c" value="" /&gt;&lt;/sisl&gt;</vt:lpwstr>
  </property>
  <property fmtid="{D5CDD505-2E9C-101B-9397-08002B2CF9AE}" pid="6" name="bjDocumentSecurityLabel">
    <vt:lpwstr>OFFICIAL USE</vt:lpwstr>
  </property>
</Properties>
</file>